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9263" cy="9929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5934"/>
  </p:normalViewPr>
  <p:slideViewPr>
    <p:cSldViewPr snapToGrid="0">
      <p:cViewPr>
        <p:scale>
          <a:sx n="150" d="100"/>
          <a:sy n="150" d="100"/>
        </p:scale>
        <p:origin x="1640" y="-320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037C-7F79-46ED-AB91-DE7E4CED39F8}" type="datetimeFigureOut">
              <a:rPr lang="es-ES" smtClean="0"/>
              <a:t>24/11/15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02FF-A626-4561-9A97-ACDCA4C37F1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364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037C-7F79-46ED-AB91-DE7E4CED39F8}" type="datetimeFigureOut">
              <a:rPr lang="es-ES" smtClean="0"/>
              <a:t>24/11/15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02FF-A626-4561-9A97-ACDCA4C37F1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2318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037C-7F79-46ED-AB91-DE7E4CED39F8}" type="datetimeFigureOut">
              <a:rPr lang="es-ES" smtClean="0"/>
              <a:t>24/11/15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02FF-A626-4561-9A97-ACDCA4C37F1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8857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037C-7F79-46ED-AB91-DE7E4CED39F8}" type="datetimeFigureOut">
              <a:rPr lang="es-ES" smtClean="0"/>
              <a:t>24/11/15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02FF-A626-4561-9A97-ACDCA4C37F1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8327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037C-7F79-46ED-AB91-DE7E4CED39F8}" type="datetimeFigureOut">
              <a:rPr lang="es-ES" smtClean="0"/>
              <a:t>24/11/15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02FF-A626-4561-9A97-ACDCA4C37F1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7199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037C-7F79-46ED-AB91-DE7E4CED39F8}" type="datetimeFigureOut">
              <a:rPr lang="es-ES" smtClean="0"/>
              <a:t>24/11/15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02FF-A626-4561-9A97-ACDCA4C37F1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9271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037C-7F79-46ED-AB91-DE7E4CED39F8}" type="datetimeFigureOut">
              <a:rPr lang="es-ES" smtClean="0"/>
              <a:t>24/11/15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02FF-A626-4561-9A97-ACDCA4C37F1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7507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037C-7F79-46ED-AB91-DE7E4CED39F8}" type="datetimeFigureOut">
              <a:rPr lang="es-ES" smtClean="0"/>
              <a:t>24/11/15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02FF-A626-4561-9A97-ACDCA4C37F1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5425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037C-7F79-46ED-AB91-DE7E4CED39F8}" type="datetimeFigureOut">
              <a:rPr lang="es-ES" smtClean="0"/>
              <a:t>24/11/15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02FF-A626-4561-9A97-ACDCA4C37F1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5625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037C-7F79-46ED-AB91-DE7E4CED39F8}" type="datetimeFigureOut">
              <a:rPr lang="es-ES" smtClean="0"/>
              <a:t>24/11/15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02FF-A626-4561-9A97-ACDCA4C37F1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2766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037C-7F79-46ED-AB91-DE7E4CED39F8}" type="datetimeFigureOut">
              <a:rPr lang="es-ES" smtClean="0"/>
              <a:t>24/11/15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02FF-A626-4561-9A97-ACDCA4C37F1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9427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A037C-7F79-46ED-AB91-DE7E4CED39F8}" type="datetimeFigureOut">
              <a:rPr lang="es-ES" smtClean="0"/>
              <a:t>24/11/15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C02FF-A626-4561-9A97-ACDCA4C37F1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716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0" Type="http://schemas.openxmlformats.org/officeDocument/2006/relationships/image" Target="../media/image9.jpeg"/><Relationship Id="rId21" Type="http://schemas.openxmlformats.org/officeDocument/2006/relationships/hyperlink" Target="http://www.cnb.csic.es/index.php/es/" TargetMode="External"/><Relationship Id="rId22" Type="http://schemas.openxmlformats.org/officeDocument/2006/relationships/image" Target="../media/image10.jpeg"/><Relationship Id="rId23" Type="http://schemas.openxmlformats.org/officeDocument/2006/relationships/image" Target="../media/image11.jpeg"/><Relationship Id="rId24" Type="http://schemas.openxmlformats.org/officeDocument/2006/relationships/hyperlink" Target="http://www.upm.es/institucional" TargetMode="External"/><Relationship Id="rId25" Type="http://schemas.openxmlformats.org/officeDocument/2006/relationships/image" Target="../media/image12.jpeg"/><Relationship Id="rId26" Type="http://schemas.openxmlformats.org/officeDocument/2006/relationships/hyperlink" Target="http://www.globalimast.com/" TargetMode="External"/><Relationship Id="rId27" Type="http://schemas.openxmlformats.org/officeDocument/2006/relationships/hyperlink" Target="https://www.ucm.es/" TargetMode="External"/><Relationship Id="rId28" Type="http://schemas.openxmlformats.org/officeDocument/2006/relationships/image" Target="../media/image13.jpeg"/><Relationship Id="rId29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s://www.ticketea.com/entradas-conferencia-global-imast-upv/" TargetMode="External"/><Relationship Id="rId4" Type="http://schemas.openxmlformats.org/officeDocument/2006/relationships/hyperlink" Target="https://www.google.es/maps/place/Centro+Nacional+de+Biotecnolog%C3%ADa+CNB-CSIC/@40.5445751,-3.6923687,17z/data=!3m1!4b1!4m2!3m1!1s0xd422b0e3cf42d41:0x90f05daa6b8a48f3" TargetMode="External"/><Relationship Id="rId5" Type="http://schemas.openxmlformats.org/officeDocument/2006/relationships/hyperlink" Target="http://www.iac.es/" TargetMode="External"/><Relationship Id="rId30" Type="http://schemas.openxmlformats.org/officeDocument/2006/relationships/image" Target="../media/image15.jpeg"/><Relationship Id="rId31" Type="http://schemas.openxmlformats.org/officeDocument/2006/relationships/image" Target="../media/image16.jpeg"/><Relationship Id="rId32" Type="http://schemas.openxmlformats.org/officeDocument/2006/relationships/hyperlink" Target="https://www.microsoft.com/es-es/" TargetMode="External"/><Relationship Id="rId9" Type="http://schemas.openxmlformats.org/officeDocument/2006/relationships/hyperlink" Target="http://www.ull.es/" TargetMode="External"/><Relationship Id="rId6" Type="http://schemas.openxmlformats.org/officeDocument/2006/relationships/image" Target="../media/image2.jpeg"/><Relationship Id="rId7" Type="http://schemas.openxmlformats.org/officeDocument/2006/relationships/hyperlink" Target="http://www.umh.es/" TargetMode="External"/><Relationship Id="rId8" Type="http://schemas.openxmlformats.org/officeDocument/2006/relationships/image" Target="../media/image3.jpeg"/><Relationship Id="rId33" Type="http://schemas.openxmlformats.org/officeDocument/2006/relationships/image" Target="../media/image17.png"/><Relationship Id="rId34" Type="http://schemas.openxmlformats.org/officeDocument/2006/relationships/hyperlink" Target="http://inndeavalencia.com/" TargetMode="External"/><Relationship Id="rId35" Type="http://schemas.openxmlformats.org/officeDocument/2006/relationships/image" Target="../media/image18.png"/><Relationship Id="rId36" Type="http://schemas.openxmlformats.org/officeDocument/2006/relationships/hyperlink" Target="http://aeec.es/" TargetMode="External"/><Relationship Id="rId10" Type="http://schemas.openxmlformats.org/officeDocument/2006/relationships/image" Target="../media/image4.png"/><Relationship Id="rId11" Type="http://schemas.openxmlformats.org/officeDocument/2006/relationships/hyperlink" Target="http://www.usal.es/webusal/" TargetMode="External"/><Relationship Id="rId12" Type="http://schemas.openxmlformats.org/officeDocument/2006/relationships/image" Target="../media/image5.jpeg"/><Relationship Id="rId13" Type="http://schemas.openxmlformats.org/officeDocument/2006/relationships/hyperlink" Target="http://web.unican.es/" TargetMode="External"/><Relationship Id="rId14" Type="http://schemas.openxmlformats.org/officeDocument/2006/relationships/image" Target="../media/image6.jpeg"/><Relationship Id="rId15" Type="http://schemas.openxmlformats.org/officeDocument/2006/relationships/hyperlink" Target="http://www.uv.es/" TargetMode="External"/><Relationship Id="rId16" Type="http://schemas.openxmlformats.org/officeDocument/2006/relationships/image" Target="../media/image7.gif"/><Relationship Id="rId17" Type="http://schemas.openxmlformats.org/officeDocument/2006/relationships/hyperlink" Target="http://www.us.es/" TargetMode="External"/><Relationship Id="rId18" Type="http://schemas.openxmlformats.org/officeDocument/2006/relationships/image" Target="../media/image8.jpeg"/><Relationship Id="rId19" Type="http://schemas.openxmlformats.org/officeDocument/2006/relationships/hyperlink" Target="https://ujiapps.uji.es/" TargetMode="External"/><Relationship Id="rId37" Type="http://schemas.openxmlformats.org/officeDocument/2006/relationships/image" Target="../media/image19.png"/><Relationship Id="rId38" Type="http://schemas.openxmlformats.org/officeDocument/2006/relationships/hyperlink" Target="http://www.egaussholding.com/" TargetMode="External"/><Relationship Id="rId39" Type="http://schemas.openxmlformats.org/officeDocument/2006/relationships/image" Target="../media/image20.jpeg"/><Relationship Id="rId40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583" y="2521819"/>
            <a:ext cx="1080000" cy="1080000"/>
          </a:xfrm>
          <a:prstGeom prst="rect">
            <a:avLst/>
          </a:prstGeom>
        </p:spPr>
      </p:pic>
      <p:sp>
        <p:nvSpPr>
          <p:cNvPr id="12" name="CuadroTexto 11"/>
          <p:cNvSpPr txBox="1"/>
          <p:nvPr/>
        </p:nvSpPr>
        <p:spPr>
          <a:xfrm>
            <a:off x="4296971" y="3601819"/>
            <a:ext cx="2437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ANTONIO </a:t>
            </a:r>
            <a:r>
              <a:rPr lang="es-ES" sz="1400" dirty="0" err="1" smtClean="0"/>
              <a:t>GARRIGUES</a:t>
            </a:r>
            <a:r>
              <a:rPr lang="es-ES" sz="1400" dirty="0" smtClean="0"/>
              <a:t> WALKER</a:t>
            </a:r>
          </a:p>
          <a:p>
            <a:pPr algn="ctr"/>
            <a:r>
              <a:rPr lang="es-ES" sz="1400" i="1" dirty="0" err="1" smtClean="0">
                <a:solidFill>
                  <a:schemeClr val="bg1">
                    <a:lumMod val="50000"/>
                  </a:schemeClr>
                </a:solidFill>
              </a:rPr>
              <a:t>Garrigues</a:t>
            </a:r>
            <a:endParaRPr lang="es-ES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122010" y="1781722"/>
            <a:ext cx="3887198" cy="60170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09:00 - 09:30 Recepción</a:t>
            </a:r>
          </a:p>
          <a:p>
            <a:endParaRPr lang="es-ES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0" algn="l"/>
              </a:tabLst>
            </a:pP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09:30 - 09:45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Presentación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local</a:t>
            </a:r>
          </a:p>
          <a:p>
            <a:pPr marL="266700" algn="just"/>
            <a:r>
              <a:rPr lang="es-ES" sz="9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Salvador </a:t>
            </a:r>
            <a:r>
              <a:rPr lang="es-ES" sz="900" i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</a:t>
            </a:r>
            <a:r>
              <a:rPr lang="es-ES" sz="9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(Director de Área de la Ciudad Politécnica de la Innovación de la UPV)</a:t>
            </a:r>
          </a:p>
          <a:p>
            <a:pPr marL="266700" algn="just"/>
            <a:r>
              <a:rPr lang="es-ES" sz="9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Rafael </a:t>
            </a:r>
            <a:r>
              <a:rPr lang="es-ES" sz="900" i="1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Monterde</a:t>
            </a:r>
            <a:r>
              <a:rPr lang="es-ES" sz="9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(Director </a:t>
            </a:r>
            <a:r>
              <a:rPr lang="es-ES" sz="9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de la Fundación </a:t>
            </a:r>
            <a:r>
              <a:rPr lang="es-ES" sz="900" i="1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InnDEA</a:t>
            </a:r>
            <a:r>
              <a:rPr lang="es-ES" sz="900" i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ES" sz="9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0" algn="l"/>
              </a:tabLst>
            </a:pPr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0" algn="l"/>
              </a:tabLst>
            </a:pP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09:45 - 10:00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Presentación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global (Streaming)</a:t>
            </a:r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algn="just"/>
            <a:r>
              <a:rPr lang="es-ES" sz="9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Presentación de Raúl Mata (Presidente de eGauss Business Holding </a:t>
            </a:r>
            <a:r>
              <a:rPr lang="es-ES" sz="900" i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I+T</a:t>
            </a:r>
            <a:r>
              <a:rPr lang="es-ES" sz="9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de todas las sedes.</a:t>
            </a:r>
          </a:p>
          <a:p>
            <a:endParaRPr lang="es-ES" sz="1100" i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10:00 - 10:30 Conferencia Antonio Garrigues Walker (Streaming)</a:t>
            </a:r>
          </a:p>
          <a:p>
            <a:pPr marL="266700" algn="just" defTabSz="900113"/>
            <a:r>
              <a:rPr lang="es-ES" sz="9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Innovar en España: Resistencias y Oportunidades.</a:t>
            </a:r>
          </a:p>
          <a:p>
            <a:pPr marL="2060575"/>
            <a:endParaRPr lang="es-ES" sz="1100" i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10:30 - 11:00 ¿Por qué esto no funciona mejor?</a:t>
            </a:r>
          </a:p>
          <a:p>
            <a:pPr marL="266700" algn="just"/>
            <a:r>
              <a:rPr lang="es-ES" sz="9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Moderador José Capilla (Vicerrector de Investigación, Innovación y Transferencia de la UPV): Lalo Salvo (Vicepresidente de </a:t>
            </a:r>
            <a:r>
              <a:rPr lang="es-ES" sz="900" i="1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es-ES" sz="9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900" i="1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Electronics</a:t>
            </a:r>
            <a:r>
              <a:rPr lang="es-ES" sz="9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s-ES" sz="900" i="1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Narcís</a:t>
            </a:r>
            <a:r>
              <a:rPr lang="es-ES" sz="9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Cardona (Instituto Universitario de Telecomunicación y Aplicaciones Multimedia de UPV) y Julia Real (Instituto Universitario de Matemática Multidisciplinar).</a:t>
            </a:r>
            <a:endParaRPr lang="es-ES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11:00 – 11:15 Debate. 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Modera José E. Capilla, Vicerrector de Investigación, Innovación y Transferencia </a:t>
            </a:r>
            <a:r>
              <a:rPr lang="es-ES" sz="900" dirty="0" err="1">
                <a:latin typeface="Arial" panose="020B0604020202020204" pitchFamily="34" charset="0"/>
                <a:cs typeface="Arial" panose="020B0604020202020204" pitchFamily="34" charset="0"/>
              </a:rPr>
              <a:t>UPV</a:t>
            </a:r>
            <a:endParaRPr lang="es-E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11:15 – 11:45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Coffee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Break &amp; </a:t>
            </a:r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Networking</a:t>
            </a:r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11:45 – 14:00 ¡Sí se puede! Expo Day</a:t>
            </a:r>
          </a:p>
          <a:p>
            <a:pPr marL="266700" algn="just"/>
            <a:r>
              <a:rPr lang="es-ES" sz="9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por Fernando Conesa </a:t>
            </a:r>
            <a:r>
              <a:rPr lang="es-ES" sz="9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(Responsable de la OTRI-</a:t>
            </a:r>
            <a:r>
              <a:rPr lang="es-ES" sz="900" i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UPV</a:t>
            </a:r>
            <a:r>
              <a:rPr lang="es-ES" sz="9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ES" sz="9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 Salvador Coll (Director de Área de la Ciudad Politécnica de la Innovación de la </a:t>
            </a:r>
            <a:r>
              <a:rPr lang="es-ES" sz="900" i="1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UPV</a:t>
            </a:r>
            <a:r>
              <a:rPr lang="es-ES" sz="9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266700" algn="just"/>
            <a:r>
              <a:rPr lang="es-ES" sz="9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</a:t>
            </a:r>
            <a:r>
              <a:rPr lang="es-ES" sz="900" i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Palau</a:t>
            </a:r>
            <a:r>
              <a:rPr lang="es-ES" sz="9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(Grupo de Sistemas y Aplicaciones de Tiempo Real Distribuido de la UPV</a:t>
            </a:r>
            <a:r>
              <a:rPr lang="es-ES" sz="9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Ana Andrés (Instituto </a:t>
            </a:r>
            <a:r>
              <a:rPr lang="es-ES" sz="9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Universitario de Ingeniería </a:t>
            </a:r>
            <a:r>
              <a:rPr lang="es-ES" sz="9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9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Alimentos para el Desarrollo </a:t>
            </a:r>
            <a:r>
              <a:rPr lang="es-ES" sz="9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UPV), </a:t>
            </a:r>
            <a:r>
              <a:rPr lang="es-ES" sz="9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Salvador </a:t>
            </a:r>
            <a:r>
              <a:rPr lang="es-ES" sz="900" i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Ferrairo</a:t>
            </a:r>
            <a:r>
              <a:rPr lang="es-ES" sz="9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9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900" i="1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Videoacustic</a:t>
            </a:r>
            <a:r>
              <a:rPr lang="es-ES" sz="9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Javier Ferrer (Director General </a:t>
            </a:r>
            <a:r>
              <a:rPr lang="es-ES" sz="900" i="1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Exos</a:t>
            </a:r>
            <a:r>
              <a:rPr lang="es-ES" sz="9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9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Consulting </a:t>
            </a:r>
            <a:r>
              <a:rPr lang="es-ES" sz="9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spin-off </a:t>
            </a:r>
            <a:r>
              <a:rPr lang="es-ES" sz="9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UPV</a:t>
            </a:r>
            <a:r>
              <a:rPr lang="es-ES" sz="9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Jaime </a:t>
            </a:r>
            <a:r>
              <a:rPr lang="es-ES" sz="9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García Rupérez (Instituto Universitario de Tecnología </a:t>
            </a:r>
            <a:r>
              <a:rPr lang="es-ES" sz="900" i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NanoFotónica</a:t>
            </a:r>
            <a:r>
              <a:rPr lang="es-ES" sz="9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UPV) y </a:t>
            </a:r>
            <a:r>
              <a:rPr lang="es-ES" sz="9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Rafael </a:t>
            </a:r>
            <a:r>
              <a:rPr lang="es-ES" sz="9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(Consejero Delegado de </a:t>
            </a:r>
            <a:r>
              <a:rPr lang="es-ES" sz="900" i="1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Dulcesol</a:t>
            </a:r>
            <a:r>
              <a:rPr lang="es-ES" sz="9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14:00 – 14:15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Debate final </a:t>
            </a:r>
            <a:r>
              <a:rPr lang="es-E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moderado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Raúl Martín (CEO Techtrans. </a:t>
            </a:r>
            <a:r>
              <a:rPr lang="en-US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Grupo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eGauss Business holding)</a:t>
            </a:r>
            <a:endParaRPr lang="es-E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ángulo redondeado 37">
            <a:hlinkClick r:id="rId3"/>
          </p:cNvPr>
          <p:cNvSpPr/>
          <p:nvPr/>
        </p:nvSpPr>
        <p:spPr>
          <a:xfrm>
            <a:off x="1933446" y="8935707"/>
            <a:ext cx="2573497" cy="49784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Solicita tu entrada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2" name="CuadroTexto 21">
            <a:hlinkClick r:id="rId4"/>
          </p:cNvPr>
          <p:cNvSpPr txBox="1"/>
          <p:nvPr/>
        </p:nvSpPr>
        <p:spPr>
          <a:xfrm>
            <a:off x="-70810" y="9580413"/>
            <a:ext cx="6981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i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Auditorio Cubo Azul, Ciudad Politécnica de la Innovación</a:t>
            </a:r>
            <a:endParaRPr lang="es-ES" sz="14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Imagen 22">
            <a:hlinkClick r:id="rId5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348" y="7839908"/>
            <a:ext cx="376374" cy="376374"/>
          </a:xfrm>
          <a:prstGeom prst="rect">
            <a:avLst/>
          </a:prstGeom>
        </p:spPr>
      </p:pic>
      <p:pic>
        <p:nvPicPr>
          <p:cNvPr id="40" name="Imagen 39">
            <a:hlinkClick r:id="rId7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870" y="7892853"/>
            <a:ext cx="728576" cy="263875"/>
          </a:xfrm>
          <a:prstGeom prst="rect">
            <a:avLst/>
          </a:prstGeom>
        </p:spPr>
      </p:pic>
      <p:pic>
        <p:nvPicPr>
          <p:cNvPr id="41" name="Imagen 40">
            <a:hlinkClick r:id="rId9"/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9286" y="7839908"/>
            <a:ext cx="338016" cy="348158"/>
          </a:xfrm>
          <a:prstGeom prst="rect">
            <a:avLst/>
          </a:prstGeom>
        </p:spPr>
      </p:pic>
      <p:pic>
        <p:nvPicPr>
          <p:cNvPr id="42" name="Imagen 41">
            <a:hlinkClick r:id="rId11"/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171" y="7839908"/>
            <a:ext cx="473849" cy="369767"/>
          </a:xfrm>
          <a:prstGeom prst="rect">
            <a:avLst/>
          </a:prstGeom>
        </p:spPr>
      </p:pic>
      <p:pic>
        <p:nvPicPr>
          <p:cNvPr id="43" name="Imagen 42">
            <a:hlinkClick r:id="rId13"/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799" y="7846546"/>
            <a:ext cx="357656" cy="358241"/>
          </a:xfrm>
          <a:prstGeom prst="rect">
            <a:avLst/>
          </a:prstGeom>
        </p:spPr>
      </p:pic>
      <p:pic>
        <p:nvPicPr>
          <p:cNvPr id="44" name="Imagen 43">
            <a:hlinkClick r:id="rId15"/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6566" y="7831467"/>
            <a:ext cx="275482" cy="355372"/>
          </a:xfrm>
          <a:prstGeom prst="rect">
            <a:avLst/>
          </a:prstGeom>
        </p:spPr>
      </p:pic>
      <p:pic>
        <p:nvPicPr>
          <p:cNvPr id="45" name="Imagen 44">
            <a:hlinkClick r:id="rId17"/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154" y="7830597"/>
            <a:ext cx="386500" cy="351662"/>
          </a:xfrm>
          <a:prstGeom prst="rect">
            <a:avLst/>
          </a:prstGeom>
        </p:spPr>
      </p:pic>
      <p:pic>
        <p:nvPicPr>
          <p:cNvPr id="46" name="Imagen 45">
            <a:hlinkClick r:id="rId19"/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610" y="7834927"/>
            <a:ext cx="371961" cy="370071"/>
          </a:xfrm>
          <a:prstGeom prst="rect">
            <a:avLst/>
          </a:prstGeom>
        </p:spPr>
      </p:pic>
      <p:pic>
        <p:nvPicPr>
          <p:cNvPr id="47" name="Imagen 46" descr="C:\Users\eGauss\Desktop\Techtrans\Logos\Logo CNB.jpg">
            <a:hlinkClick r:id="rId21"/>
          </p:cNvPr>
          <p:cNvPicPr/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20" y="7833589"/>
            <a:ext cx="459008" cy="22338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Imagen 47"/>
          <p:cNvPicPr>
            <a:picLocks noChangeAspect="1"/>
          </p:cNvPicPr>
          <p:nvPr/>
        </p:nvPicPr>
        <p:blipFill rotWithShape="1"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9" t="23531" r="12669" b="12960"/>
          <a:stretch/>
        </p:blipFill>
        <p:spPr>
          <a:xfrm>
            <a:off x="833437" y="8097149"/>
            <a:ext cx="367573" cy="119158"/>
          </a:xfrm>
          <a:prstGeom prst="rect">
            <a:avLst/>
          </a:prstGeom>
        </p:spPr>
      </p:pic>
      <p:pic>
        <p:nvPicPr>
          <p:cNvPr id="49" name="Imagen 48">
            <a:hlinkClick r:id="rId24"/>
          </p:cNvPr>
          <p:cNvPicPr>
            <a:picLocks noChangeAspect="1"/>
          </p:cNvPicPr>
          <p:nvPr/>
        </p:nvPicPr>
        <p:blipFill rotWithShape="1"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1" r="8922" b="5624"/>
          <a:stretch/>
        </p:blipFill>
        <p:spPr>
          <a:xfrm>
            <a:off x="145381" y="7839908"/>
            <a:ext cx="443262" cy="344863"/>
          </a:xfrm>
          <a:prstGeom prst="rect">
            <a:avLst/>
          </a:prstGeom>
        </p:spPr>
      </p:pic>
      <p:sp>
        <p:nvSpPr>
          <p:cNvPr id="50" name="CuadroTexto 49">
            <a:hlinkClick r:id="rId26"/>
          </p:cNvPr>
          <p:cNvSpPr txBox="1"/>
          <p:nvPr/>
        </p:nvSpPr>
        <p:spPr>
          <a:xfrm>
            <a:off x="736170" y="-138461"/>
            <a:ext cx="53296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Andale Mono" panose="020B0509000000000004" pitchFamily="49" charset="0"/>
              </a:rPr>
              <a:t>g</a:t>
            </a:r>
            <a:r>
              <a:rPr lang="es-ES" sz="5400" dirty="0" smtClean="0">
                <a:latin typeface="Andale Mono" panose="020B0509000000000004" pitchFamily="49" charset="0"/>
              </a:rPr>
              <a:t>lobal </a:t>
            </a:r>
            <a:r>
              <a:rPr lang="es-ES" sz="5400" dirty="0" smtClean="0">
                <a:solidFill>
                  <a:srgbClr val="FF0000"/>
                </a:solidFill>
                <a:latin typeface="Andale Mono" panose="020B0509000000000004" pitchFamily="49" charset="0"/>
              </a:rPr>
              <a:t>I</a:t>
            </a:r>
            <a:r>
              <a:rPr lang="es-ES" sz="5400" dirty="0" smtClean="0">
                <a:latin typeface="Andale Mono" panose="020B0509000000000004" pitchFamily="49" charset="0"/>
              </a:rPr>
              <a:t>mas</a:t>
            </a:r>
            <a:r>
              <a:rPr lang="es-ES" sz="5400" dirty="0" smtClean="0">
                <a:solidFill>
                  <a:srgbClr val="FF0000"/>
                </a:solidFill>
                <a:latin typeface="Andale Mono" panose="020B0509000000000004" pitchFamily="49" charset="0"/>
              </a:rPr>
              <a:t>T</a:t>
            </a:r>
            <a:endParaRPr lang="es-ES" sz="5400" dirty="0">
              <a:solidFill>
                <a:srgbClr val="FF0000"/>
              </a:solidFill>
              <a:latin typeface="Andale Mono" panose="020B0509000000000004" pitchFamily="49" charset="0"/>
            </a:endParaRPr>
          </a:p>
        </p:txBody>
      </p:sp>
      <p:pic>
        <p:nvPicPr>
          <p:cNvPr id="51" name="Imagen 50">
            <a:hlinkClick r:id="rId27"/>
          </p:cNvPr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516" y="7830597"/>
            <a:ext cx="541124" cy="403982"/>
          </a:xfrm>
          <a:prstGeom prst="rect">
            <a:avLst/>
          </a:prstGeom>
        </p:spPr>
      </p:pic>
      <p:sp>
        <p:nvSpPr>
          <p:cNvPr id="52" name="CuadroTexto 51"/>
          <p:cNvSpPr txBox="1"/>
          <p:nvPr/>
        </p:nvSpPr>
        <p:spPr>
          <a:xfrm>
            <a:off x="497403" y="747317"/>
            <a:ext cx="5863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EVENTO NACIONAL SOBRE INNOVACIÓN TECNOLÓGICA</a:t>
            </a:r>
          </a:p>
          <a:p>
            <a:pPr algn="ctr"/>
            <a:r>
              <a:rPr lang="es-ES" sz="16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DE NOVIEMBRE</a:t>
            </a:r>
            <a:endParaRPr lang="es-ES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714884" y="1351898"/>
            <a:ext cx="25340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AGENDA GLOBAL </a:t>
            </a:r>
            <a:r>
              <a:rPr lang="es-E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ImasT</a:t>
            </a:r>
            <a:endParaRPr lang="es-E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Universitat</a:t>
            </a: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Politècnica</a:t>
            </a: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València</a:t>
            </a: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valencia.cnt.es/wp-content/uploads/2013/02/Logo-Martinez-Loriente.jpeg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1549" y="5406057"/>
            <a:ext cx="1748065" cy="566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atalayar.com/sites/default/files/dulcesol.jpg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880" y="6136158"/>
            <a:ext cx="1777871" cy="1186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noubasquetpaterna.com/wp-content/uploads/2011/08/Power_electronics.jpg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404" y="4487870"/>
            <a:ext cx="1520825" cy="393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Imagen 28">
            <a:hlinkClick r:id="rId32"/>
          </p:cNvPr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41" y="8402077"/>
            <a:ext cx="2292235" cy="489965"/>
          </a:xfrm>
          <a:prstGeom prst="rect">
            <a:avLst/>
          </a:prstGeom>
        </p:spPr>
      </p:pic>
      <p:pic>
        <p:nvPicPr>
          <p:cNvPr id="30" name="Imagen 29">
            <a:hlinkClick r:id="rId34"/>
          </p:cNvPr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695" y="8406643"/>
            <a:ext cx="1270922" cy="480833"/>
          </a:xfrm>
          <a:prstGeom prst="rect">
            <a:avLst/>
          </a:prstGeom>
        </p:spPr>
      </p:pic>
      <p:pic>
        <p:nvPicPr>
          <p:cNvPr id="31" name="Imagen 30">
            <a:hlinkClick r:id="rId36"/>
          </p:cNvPr>
          <p:cNvPicPr>
            <a:picLocks noChangeAspect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856" y="8333251"/>
            <a:ext cx="719462" cy="627616"/>
          </a:xfrm>
          <a:prstGeom prst="rect">
            <a:avLst/>
          </a:prstGeom>
        </p:spPr>
      </p:pic>
      <p:pic>
        <p:nvPicPr>
          <p:cNvPr id="32" name="Imagen 31">
            <a:hlinkClick r:id="rId38"/>
          </p:cNvPr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82962"/>
            <a:ext cx="950303" cy="423038"/>
          </a:xfrm>
          <a:prstGeom prst="rect">
            <a:avLst/>
          </a:prstGeom>
        </p:spPr>
      </p:pic>
      <p:pic>
        <p:nvPicPr>
          <p:cNvPr id="33" name="Imagen 32">
            <a:hlinkClick r:id="rId38"/>
          </p:cNvPr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697" y="9482962"/>
            <a:ext cx="950303" cy="423038"/>
          </a:xfrm>
          <a:prstGeom prst="rect">
            <a:avLst/>
          </a:prstGeom>
        </p:spPr>
      </p:pic>
      <p:pic>
        <p:nvPicPr>
          <p:cNvPr id="34" name="Imagen 33" descr="marca_UPV_principal_color150.png"/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654" y="1391919"/>
            <a:ext cx="2627003" cy="927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85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1587</TotalTime>
  <Words>320</Words>
  <Application>Microsoft Macintosh PowerPoint</Application>
  <PresentationFormat>A4 (210x297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Andale Mono</vt:lpstr>
      <vt:lpstr>Calibri</vt:lpstr>
      <vt:lpstr>Calibri Light</vt:lpstr>
      <vt:lpstr>Arial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eGauss Business Holding</dc:creator>
  <cp:lastModifiedBy>Usuario de Microsoft Office</cp:lastModifiedBy>
  <cp:revision>42</cp:revision>
  <cp:lastPrinted>2015-11-16T14:37:38Z</cp:lastPrinted>
  <dcterms:created xsi:type="dcterms:W3CDTF">2015-11-03T15:30:34Z</dcterms:created>
  <dcterms:modified xsi:type="dcterms:W3CDTF">2015-11-24T12:40:16Z</dcterms:modified>
</cp:coreProperties>
</file>