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sldIdLst>
    <p:sldId id="372" r:id="rId5"/>
    <p:sldId id="373" r:id="rId6"/>
    <p:sldId id="374" r:id="rId7"/>
    <p:sldId id="342" r:id="rId8"/>
    <p:sldId id="375" r:id="rId9"/>
    <p:sldId id="347" r:id="rId10"/>
    <p:sldId id="388" r:id="rId11"/>
    <p:sldId id="376" r:id="rId12"/>
    <p:sldId id="385" r:id="rId13"/>
    <p:sldId id="378" r:id="rId14"/>
    <p:sldId id="379" r:id="rId15"/>
    <p:sldId id="380" r:id="rId16"/>
    <p:sldId id="381" r:id="rId17"/>
    <p:sldId id="389" r:id="rId18"/>
    <p:sldId id="382" r:id="rId19"/>
    <p:sldId id="387" r:id="rId20"/>
    <p:sldId id="383" r:id="rId21"/>
    <p:sldId id="386" r:id="rId22"/>
    <p:sldId id="384" r:id="rId23"/>
  </p:sldIdLst>
  <p:sldSz cx="12192000" cy="6858000"/>
  <p:notesSz cx="6797675" cy="9926638"/>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Helvetica" panose="020B0604020202020204" pitchFamily="34" charset="0"/>
      <p:regular r:id="rId31"/>
      <p:bold r:id="rId32"/>
      <p:italic r:id="rId33"/>
      <p:boldItalic r:id="rId34"/>
    </p:embeddedFont>
    <p:embeddedFont>
      <p:font typeface="Oxygen Bold" panose="020B0604020202020204" charset="0"/>
      <p:bold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ospedra Iborra" initials="DSI" lastIdx="2" clrIdx="0">
    <p:extLst>
      <p:ext uri="{19B8F6BF-5375-455C-9EA6-DF929625EA0E}">
        <p15:presenceInfo xmlns:p15="http://schemas.microsoft.com/office/powerpoint/2012/main" userId="S::dsospedra@euro-funding.com::b7861dba-0d1e-400e-9c42-b99df9b34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514C"/>
    <a:srgbClr val="EDEDED"/>
    <a:srgbClr val="3435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970" autoAdjust="0"/>
  </p:normalViewPr>
  <p:slideViewPr>
    <p:cSldViewPr snapToGrid="0" snapToObjects="1">
      <p:cViewPr varScale="1">
        <p:scale>
          <a:sx n="68" d="100"/>
          <a:sy n="68" d="100"/>
        </p:scale>
        <p:origin x="792"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62D8AE-3459-4A4A-8E46-1F1296E32B8F}" type="datetimeFigureOut">
              <a:rPr lang="en-US" smtClean="0"/>
              <a:t>9/25/2021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2E4E2FD-317C-430C-9B9F-74EAD66EE76D}" type="slidenum">
              <a:rPr lang="en-US" smtClean="0"/>
              <a:t>‹Nº›</a:t>
            </a:fld>
            <a:endParaRPr lang="en-US" dirty="0"/>
          </a:p>
        </p:txBody>
      </p:sp>
    </p:spTree>
    <p:extLst>
      <p:ext uri="{BB962C8B-B14F-4D97-AF65-F5344CB8AC3E}">
        <p14:creationId xmlns:p14="http://schemas.microsoft.com/office/powerpoint/2010/main" val="187492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1524000" y="1122363"/>
            <a:ext cx="9144000" cy="2387600"/>
          </a:xfrm>
        </p:spPr>
        <p:txBody>
          <a:bodyPr anchor="b"/>
          <a:lstStyle>
            <a:lvl1pPr algn="l">
              <a:defRPr sz="6000">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atin typeface="Helvetica"/>
                <a:cs typeface="Helvetic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dirty="0" err="1"/>
              <a:t>Click</a:t>
            </a:r>
            <a:r>
              <a:rPr lang="es-ES" dirty="0"/>
              <a:t> </a:t>
            </a:r>
            <a:r>
              <a:rPr lang="es-ES" dirty="0" err="1"/>
              <a:t>to</a:t>
            </a:r>
            <a:r>
              <a:rPr lang="es-ES" dirty="0"/>
              <a:t> </a:t>
            </a:r>
            <a:r>
              <a:rPr lang="es-ES" dirty="0" err="1"/>
              <a:t>edit</a:t>
            </a:r>
            <a:r>
              <a:rPr lang="es-ES" dirty="0"/>
              <a:t> Master </a:t>
            </a:r>
            <a:r>
              <a:rPr lang="es-ES" dirty="0" err="1"/>
              <a:t>subtitle</a:t>
            </a:r>
            <a:r>
              <a:rPr lang="es-ES" dirty="0"/>
              <a:t> </a:t>
            </a:r>
            <a:r>
              <a:rPr lang="es-ES" dirty="0" err="1"/>
              <a:t>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512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99326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37670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Content Placeholder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n-US" dirty="0"/>
          </a:p>
        </p:txBody>
      </p:sp>
      <p:sp>
        <p:nvSpPr>
          <p:cNvPr id="4" name="Date Placeholder 3"/>
          <p:cNvSpPr>
            <a:spLocks noGrp="1"/>
          </p:cNvSpPr>
          <p:nvPr>
            <p:ph type="dt" sz="half" idx="10"/>
          </p:nvPr>
        </p:nvSpPr>
        <p:spPr>
          <a:xfrm>
            <a:off x="838200" y="6442077"/>
            <a:ext cx="2743200" cy="365125"/>
          </a:xfrm>
          <a:prstGeom prst="rect">
            <a:avLst/>
          </a:prstGeom>
        </p:spPr>
        <p:txBody>
          <a:bodyPr/>
          <a:lstStyle/>
          <a:p>
            <a:fld id="{2D774276-7CE7-3E4F-B667-4D374AFBFC4A}" type="datetimeFigureOut">
              <a:rPr lang="en-US" smtClean="0"/>
              <a:t>9/25/2021</a:t>
            </a:fld>
            <a:endParaRPr lang="en-US" dirty="0"/>
          </a:p>
        </p:txBody>
      </p:sp>
      <p:sp>
        <p:nvSpPr>
          <p:cNvPr id="5" name="Footer Placeholder 4"/>
          <p:cNvSpPr>
            <a:spLocks noGrp="1"/>
          </p:cNvSpPr>
          <p:nvPr>
            <p:ph type="ftr" sz="quarter" idx="11"/>
          </p:nvPr>
        </p:nvSpPr>
        <p:spPr>
          <a:xfrm>
            <a:off x="4038600" y="6442077"/>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442077"/>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93836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29778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_derech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0A687-5328-4B63-9375-3922DC44F573}"/>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365127"/>
            <a:ext cx="7074408"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Content Placeholder 2"/>
          <p:cNvSpPr>
            <a:spLocks noGrp="1"/>
          </p:cNvSpPr>
          <p:nvPr>
            <p:ph sz="half" idx="1"/>
          </p:nvPr>
        </p:nvSpPr>
        <p:spPr>
          <a:xfrm>
            <a:off x="838200" y="1825625"/>
            <a:ext cx="6879336" cy="435133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887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CA22E5-0D51-4AB8-B10A-400D96F78C21}"/>
              </a:ext>
            </a:extLst>
          </p:cNvPr>
          <p:cNvSpPr/>
          <p:nvPr userDrawn="1"/>
        </p:nvSpPr>
        <p:spPr>
          <a:xfrm>
            <a:off x="-4330"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9788" y="365127"/>
            <a:ext cx="10515600" cy="1325563"/>
          </a:xfrm>
        </p:spPr>
        <p:txBody>
          <a:bodyPr/>
          <a:lstStyle>
            <a:lvl1pPr>
              <a:defRPr>
                <a:solidFill>
                  <a:srgbClr val="BA514C"/>
                </a:solidFill>
                <a:latin typeface="Oxygen Bold" panose="02000803000000000000" pitchFamily="2" charset="0"/>
              </a:defRPr>
            </a:lvl1pPr>
          </a:lstStyle>
          <a:p>
            <a:r>
              <a:rPr lang="es-E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4" name="Content Placeholder 3"/>
          <p:cNvSpPr>
            <a:spLocks noGrp="1"/>
          </p:cNvSpPr>
          <p:nvPr>
            <p:ph sz="half" idx="2"/>
          </p:nvPr>
        </p:nvSpPr>
        <p:spPr>
          <a:xfrm>
            <a:off x="839789" y="2505075"/>
            <a:ext cx="5157787"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Helvetica" panose="020B0604020202020204" pitchFamily="34" charset="0"/>
                <a:cs typeface="Helvetica"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2085518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1" y="0"/>
            <a:ext cx="12200663" cy="6356350"/>
          </a:xfrm>
          <a:prstGeom prst="rect">
            <a:avLst/>
          </a:prstGeom>
          <a:solidFill>
            <a:srgbClr val="EDEDED"/>
          </a:solidFill>
          <a:ln>
            <a:solidFill>
              <a:srgbClr val="EDEDE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BA514C"/>
                </a:solidFill>
                <a:latin typeface="Oxygen Bold"/>
                <a:cs typeface="Oxygen Bold"/>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6032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11964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78366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2D774276-7CE7-3E4F-B667-4D374AFBFC4A}" type="datetimeFigureOut">
              <a:rPr lang="en-US" smtClean="0"/>
              <a:t>9/25/2021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260B52CA-236B-274B-B97A-69F2CA9C22B7}" type="slidenum">
              <a:rPr lang="en-US" smtClean="0"/>
              <a:t>‹Nº›</a:t>
            </a:fld>
            <a:endParaRPr lang="en-US" dirty="0"/>
          </a:p>
        </p:txBody>
      </p:sp>
    </p:spTree>
    <p:extLst>
      <p:ext uri="{BB962C8B-B14F-4D97-AF65-F5344CB8AC3E}">
        <p14:creationId xmlns:p14="http://schemas.microsoft.com/office/powerpoint/2010/main" val="4732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n-US"/>
          </a:p>
        </p:txBody>
      </p:sp>
      <p:pic>
        <p:nvPicPr>
          <p:cNvPr id="15" name="Imagen 14"/>
          <p:cNvPicPr>
            <a:picLocks noChangeAspect="1"/>
          </p:cNvPicPr>
          <p:nvPr userDrawn="1"/>
        </p:nvPicPr>
        <p:blipFill>
          <a:blip r:embed="rId13"/>
          <a:stretch>
            <a:fillRect/>
          </a:stretch>
        </p:blipFill>
        <p:spPr>
          <a:xfrm>
            <a:off x="0" y="6278830"/>
            <a:ext cx="12205250" cy="579170"/>
          </a:xfrm>
          <a:prstGeom prst="rect">
            <a:avLst/>
          </a:prstGeom>
        </p:spPr>
      </p:pic>
    </p:spTree>
    <p:extLst>
      <p:ext uri="{BB962C8B-B14F-4D97-AF65-F5344CB8AC3E}">
        <p14:creationId xmlns:p14="http://schemas.microsoft.com/office/powerpoint/2010/main" val="1075339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2F6FB03-87A7-457B-AB88-963B60DA079E}"/>
              </a:ext>
            </a:extLst>
          </p:cNvPr>
          <p:cNvPicPr>
            <a:picLocks noChangeAspect="1"/>
          </p:cNvPicPr>
          <p:nvPr/>
        </p:nvPicPr>
        <p:blipFill rotWithShape="1">
          <a:blip r:embed="rId2"/>
          <a:srcRect l="3384" t="12965" r="3598" b="76685"/>
          <a:stretch/>
        </p:blipFill>
        <p:spPr>
          <a:xfrm>
            <a:off x="7023790" y="301820"/>
            <a:ext cx="4820038" cy="2921359"/>
          </a:xfrm>
          <a:prstGeom prst="rect">
            <a:avLst/>
          </a:prstGeom>
        </p:spPr>
      </p:pic>
      <p:sp>
        <p:nvSpPr>
          <p:cNvPr id="2" name="Título 2">
            <a:extLst>
              <a:ext uri="{FF2B5EF4-FFF2-40B4-BE49-F238E27FC236}">
                <a16:creationId xmlns:a16="http://schemas.microsoft.com/office/drawing/2014/main" id="{8E7AEB49-DD82-4BE6-A075-D832B4D0A566}"/>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3" name="Marcador de contenido 3">
            <a:extLst>
              <a:ext uri="{FF2B5EF4-FFF2-40B4-BE49-F238E27FC236}">
                <a16:creationId xmlns:a16="http://schemas.microsoft.com/office/drawing/2014/main" id="{8F5034EE-4A77-46D4-9F93-867D72FAF61E}"/>
              </a:ext>
            </a:extLst>
          </p:cNvPr>
          <p:cNvSpPr txBox="1">
            <a:spLocks/>
          </p:cNvSpPr>
          <p:nvPr/>
        </p:nvSpPr>
        <p:spPr>
          <a:xfrm>
            <a:off x="7475856" y="5402233"/>
            <a:ext cx="3915903" cy="584775"/>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 sz="1400" dirty="0">
                <a:latin typeface="Helvetica" panose="020B0604020202020204" pitchFamily="34" charset="0"/>
                <a:cs typeface="Helvetica" panose="020B0604020202020204" pitchFamily="34" charset="0"/>
              </a:rPr>
              <a:t>España es el </a:t>
            </a:r>
            <a:r>
              <a:rPr lang="es-ES" sz="1400" b="1" dirty="0">
                <a:latin typeface="Helvetica" panose="020B0604020202020204" pitchFamily="34" charset="0"/>
                <a:cs typeface="Helvetica" panose="020B0604020202020204" pitchFamily="34" charset="0"/>
              </a:rPr>
              <a:t>primer país de la UE </a:t>
            </a:r>
            <a:r>
              <a:rPr lang="es-ES" sz="1400" dirty="0">
                <a:latin typeface="Helvetica" panose="020B0604020202020204" pitchFamily="34" charset="0"/>
                <a:cs typeface="Helvetica" panose="020B0604020202020204" pitchFamily="34" charset="0"/>
              </a:rPr>
              <a:t>con mayor dotación de Fondos de Recuperación</a:t>
            </a:r>
            <a:endParaRPr lang="en-US" sz="1400" dirty="0">
              <a:latin typeface="Helvetica" panose="020B0604020202020204" pitchFamily="34" charset="0"/>
              <a:cs typeface="Helvetica" panose="020B0604020202020204" pitchFamily="34" charset="0"/>
            </a:endParaRPr>
          </a:p>
        </p:txBody>
      </p:sp>
      <p:pic>
        <p:nvPicPr>
          <p:cNvPr id="5" name="Imagen 4">
            <a:extLst>
              <a:ext uri="{FF2B5EF4-FFF2-40B4-BE49-F238E27FC236}">
                <a16:creationId xmlns:a16="http://schemas.microsoft.com/office/drawing/2014/main" id="{9C001435-F4CF-4A5A-A9D0-6347E9F13F68}"/>
              </a:ext>
            </a:extLst>
          </p:cNvPr>
          <p:cNvPicPr>
            <a:picLocks noChangeAspect="1"/>
          </p:cNvPicPr>
          <p:nvPr/>
        </p:nvPicPr>
        <p:blipFill>
          <a:blip r:embed="rId3"/>
          <a:stretch>
            <a:fillRect/>
          </a:stretch>
        </p:blipFill>
        <p:spPr>
          <a:xfrm>
            <a:off x="7643765" y="3322941"/>
            <a:ext cx="3580087" cy="1931186"/>
          </a:xfrm>
          <a:prstGeom prst="rect">
            <a:avLst/>
          </a:prstGeom>
        </p:spPr>
      </p:pic>
      <p:sp>
        <p:nvSpPr>
          <p:cNvPr id="6" name="Marcador de contenido 3">
            <a:extLst>
              <a:ext uri="{FF2B5EF4-FFF2-40B4-BE49-F238E27FC236}">
                <a16:creationId xmlns:a16="http://schemas.microsoft.com/office/drawing/2014/main" id="{F687A338-0D58-48B0-BF3E-762DA1C91AA0}"/>
              </a:ext>
            </a:extLst>
          </p:cNvPr>
          <p:cNvSpPr txBox="1">
            <a:spLocks/>
          </p:cNvSpPr>
          <p:nvPr/>
        </p:nvSpPr>
        <p:spPr>
          <a:xfrm>
            <a:off x="657264" y="1230326"/>
            <a:ext cx="5562182" cy="1384995"/>
          </a:xfrm>
          <a:prstGeom prst="rect">
            <a:avLst/>
          </a:prstGeom>
          <a:noFill/>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1pPr>
            <a:lvl2pPr marL="18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kern="1200">
                <a:solidFill>
                  <a:schemeClr val="tx1"/>
                </a:solidFill>
                <a:latin typeface="+mn-lt"/>
                <a:ea typeface="+mn-ea"/>
                <a:cs typeface="+mn-cs"/>
              </a:defRPr>
            </a:lvl2pPr>
            <a:lvl3pPr marL="36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4pPr>
            <a:lvl5pPr marL="720000" indent="-18000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 panose="020B0604020202020204" pitchFamily="34" charset="0"/>
                <a:cs typeface="Helvetica" panose="020B0604020202020204" pitchFamily="34" charset="0"/>
              </a:rPr>
              <a:t>Next Generation UE </a:t>
            </a:r>
            <a:r>
              <a:rPr lang="es-ES" dirty="0">
                <a:latin typeface="Helvetica" panose="020B0604020202020204" pitchFamily="34" charset="0"/>
                <a:cs typeface="Helvetica" panose="020B0604020202020204" pitchFamily="34" charset="0"/>
              </a:rPr>
              <a:t>(transferencias directas)</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React UE: 12,436 millones de € (CCAA)</a:t>
            </a:r>
          </a:p>
          <a:p>
            <a:pPr marL="285750" indent="-285750">
              <a:buClr>
                <a:schemeClr val="tx1"/>
              </a:buClr>
              <a:buFont typeface="Arial" panose="020B0604020202020204" pitchFamily="34" charset="0"/>
              <a:buChar char="•"/>
            </a:pPr>
            <a:r>
              <a:rPr lang="es-ES" dirty="0">
                <a:latin typeface="Helvetica" panose="020B0604020202020204" pitchFamily="34" charset="0"/>
                <a:cs typeface="Helvetica" panose="020B0604020202020204" pitchFamily="34" charset="0"/>
              </a:rPr>
              <a:t>Mecanismo de Recuperación y Resiliencia (MRR): 70.000 millones de € </a:t>
            </a:r>
            <a:endParaRPr lang="en-US" dirty="0">
              <a:latin typeface="Helvetica" panose="020B0604020202020204" pitchFamily="34" charset="0"/>
              <a:cs typeface="Helvetica" panose="020B0604020202020204" pitchFamily="34" charset="0"/>
            </a:endParaRPr>
          </a:p>
        </p:txBody>
      </p:sp>
      <p:pic>
        <p:nvPicPr>
          <p:cNvPr id="8" name="Imagen 7">
            <a:extLst>
              <a:ext uri="{FF2B5EF4-FFF2-40B4-BE49-F238E27FC236}">
                <a16:creationId xmlns:a16="http://schemas.microsoft.com/office/drawing/2014/main" id="{7B6C1E91-1A09-4DA0-8BFD-F3FF9E57B0F9}"/>
              </a:ext>
            </a:extLst>
          </p:cNvPr>
          <p:cNvPicPr>
            <a:picLocks noChangeAspect="1"/>
          </p:cNvPicPr>
          <p:nvPr/>
        </p:nvPicPr>
        <p:blipFill rotWithShape="1">
          <a:blip r:embed="rId4"/>
          <a:srcRect t="38093" b="39023"/>
          <a:stretch/>
        </p:blipFill>
        <p:spPr>
          <a:xfrm>
            <a:off x="746560" y="2779929"/>
            <a:ext cx="5002288" cy="3207079"/>
          </a:xfrm>
          <a:prstGeom prst="rect">
            <a:avLst/>
          </a:prstGeom>
        </p:spPr>
      </p:pic>
    </p:spTree>
    <p:extLst>
      <p:ext uri="{BB962C8B-B14F-4D97-AF65-F5344CB8AC3E}">
        <p14:creationId xmlns:p14="http://schemas.microsoft.com/office/powerpoint/2010/main" val="325669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Observatorio y sello en IA</a:t>
            </a:r>
          </a:p>
          <a:p>
            <a:pPr>
              <a:lnSpc>
                <a:spcPct val="110000"/>
              </a:lnSpc>
              <a:spcBef>
                <a:spcPts val="1200"/>
              </a:spcBef>
            </a:pPr>
            <a:r>
              <a:rPr lang="es-ES" sz="1500" dirty="0">
                <a:solidFill>
                  <a:srgbClr val="343536"/>
                </a:solidFill>
              </a:rPr>
              <a:t>Tiene como objetivo establecer un marco ético y normativo que permita desarrollar una IA fiable ya lineada con los principios éticos y sociales </a:t>
            </a:r>
          </a:p>
          <a:p>
            <a:pPr>
              <a:lnSpc>
                <a:spcPct val="110000"/>
              </a:lnSpc>
              <a:spcBef>
                <a:spcPts val="1200"/>
              </a:spcBef>
            </a:pPr>
            <a:r>
              <a:rPr lang="es-ES" sz="1500" dirty="0">
                <a:solidFill>
                  <a:srgbClr val="343536"/>
                </a:solidFill>
              </a:rPr>
              <a:t>Contratación pública en concurrencia competitiva. Contrato por valor de 6,7M€ que consta de 4 lotes para poder desarrollar criterios éticos en el diseño de algoritmos de inteligencia artificial: </a:t>
            </a:r>
          </a:p>
          <a:p>
            <a:pPr lvl="1">
              <a:lnSpc>
                <a:spcPct val="110000"/>
              </a:lnSpc>
              <a:spcBef>
                <a:spcPts val="1200"/>
              </a:spcBef>
            </a:pPr>
            <a:r>
              <a:rPr lang="es-ES" sz="1400" dirty="0">
                <a:solidFill>
                  <a:srgbClr val="343536"/>
                </a:solidFill>
              </a:rPr>
              <a:t>Plan de Protección de Colectivos Vulnerables, incluyendo derechos laborales y sociales y las necesidades de las mujeres. Trabajo de consultoría para evaluar potenciales impactos que tendrá la IA en los diferentes ámbitos de la sociedad (1,11 M€)</a:t>
            </a:r>
          </a:p>
          <a:p>
            <a:pPr lvl="1">
              <a:lnSpc>
                <a:spcPct val="110000"/>
              </a:lnSpc>
              <a:spcBef>
                <a:spcPts val="1200"/>
              </a:spcBef>
            </a:pPr>
            <a:r>
              <a:rPr lang="es-ES" sz="1400" dirty="0">
                <a:solidFill>
                  <a:srgbClr val="343536"/>
                </a:solidFill>
              </a:rPr>
              <a:t>Plan de Sensibilización y confianza: Estudios de confianza de la ciudadanía (encuestas), Medidas de sensibilización, Foros de diálogo, sensibilización directa a empresas por sectores (0,80 M€)</a:t>
            </a:r>
          </a:p>
          <a:p>
            <a:pPr lvl="1">
              <a:lnSpc>
                <a:spcPct val="110000"/>
              </a:lnSpc>
              <a:spcBef>
                <a:spcPts val="1200"/>
              </a:spcBef>
            </a:pPr>
            <a:r>
              <a:rPr lang="es-ES" sz="1400" dirty="0">
                <a:solidFill>
                  <a:srgbClr val="343536"/>
                </a:solidFill>
              </a:rPr>
              <a:t>Observatorio de Inteligencia Artificial: Creación del Observatorio, Asesoramiento de empresas, Evaluación del impacto de la IA en la transformación digital de las Administraciones públicas (2,1 M€)</a:t>
            </a:r>
          </a:p>
          <a:p>
            <a:pPr lvl="1">
              <a:lnSpc>
                <a:spcPct val="110000"/>
              </a:lnSpc>
              <a:spcBef>
                <a:spcPts val="1200"/>
              </a:spcBef>
            </a:pPr>
            <a:r>
              <a:rPr lang="es-ES" sz="1400" dirty="0">
                <a:solidFill>
                  <a:srgbClr val="343536"/>
                </a:solidFill>
              </a:rPr>
              <a:t>Sello nacional: Investigación de otros sellos internacionales, implantación del sello, portal web  (2,7M€)</a:t>
            </a:r>
          </a:p>
          <a:p>
            <a:pPr>
              <a:lnSpc>
                <a:spcPct val="110000"/>
              </a:lnSpc>
              <a:spcBef>
                <a:spcPts val="1200"/>
              </a:spcBef>
            </a:pPr>
            <a:r>
              <a:rPr lang="es-ES" sz="1500" dirty="0">
                <a:solidFill>
                  <a:srgbClr val="343536"/>
                </a:solidFill>
              </a:rPr>
              <a:t>Ministerio de Asuntos Económicos y Transformación Digital</a:t>
            </a:r>
          </a:p>
          <a:p>
            <a:pPr>
              <a:lnSpc>
                <a:spcPct val="110000"/>
              </a:lnSpc>
              <a:spcBef>
                <a:spcPts val="1200"/>
              </a:spcBef>
            </a:pPr>
            <a:endParaRPr lang="es-ES" sz="1800" dirty="0">
              <a:solidFill>
                <a:srgbClr val="343536"/>
              </a:solidFill>
            </a:endParaRPr>
          </a:p>
          <a:p>
            <a:pPr marL="0" indent="0">
              <a:lnSpc>
                <a:spcPct val="110000"/>
              </a:lnSpc>
              <a:spcBef>
                <a:spcPts val="1200"/>
              </a:spcBef>
              <a:buNone/>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311051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Creación de una red de excelencia en IA</a:t>
            </a:r>
          </a:p>
          <a:p>
            <a:pPr>
              <a:lnSpc>
                <a:spcPct val="110000"/>
              </a:lnSpc>
              <a:spcBef>
                <a:spcPts val="1200"/>
              </a:spcBef>
            </a:pPr>
            <a:r>
              <a:rPr lang="es-ES" sz="1500" dirty="0">
                <a:solidFill>
                  <a:srgbClr val="343536"/>
                </a:solidFill>
              </a:rPr>
              <a:t>Creación de un centro consorcio con universidades y centros públicos de investigación, creando una red en torno a diversas temáticas sobre las que se desarrollan programas de investigación. </a:t>
            </a:r>
          </a:p>
          <a:p>
            <a:pPr>
              <a:lnSpc>
                <a:spcPct val="110000"/>
              </a:lnSpc>
              <a:spcBef>
                <a:spcPts val="1200"/>
              </a:spcBef>
            </a:pPr>
            <a:r>
              <a:rPr lang="es-ES" sz="1500" dirty="0">
                <a:solidFill>
                  <a:srgbClr val="343536"/>
                </a:solidFill>
              </a:rPr>
              <a:t>Se crearán programas de investigación a corto plazo, así como  programas a largo plazo para la generación de técnicas novedosas y emergentes y/o disruptivas, y adentrarse en sectores no contempladas en la actualidad </a:t>
            </a:r>
          </a:p>
          <a:p>
            <a:pPr>
              <a:lnSpc>
                <a:spcPct val="110000"/>
              </a:lnSpc>
              <a:spcBef>
                <a:spcPts val="1200"/>
              </a:spcBef>
            </a:pPr>
            <a:r>
              <a:rPr lang="es-ES" sz="1500" dirty="0">
                <a:solidFill>
                  <a:srgbClr val="343536"/>
                </a:solidFill>
              </a:rPr>
              <a:t>Cada área temática puede verse beneficiada de una dotación económica cercana a un millón de euros para las actividades investigadoras. Se podrían financiar 10 actividades de investigación al año</a:t>
            </a:r>
          </a:p>
          <a:p>
            <a:pPr>
              <a:lnSpc>
                <a:spcPct val="110000"/>
              </a:lnSpc>
              <a:spcBef>
                <a:spcPts val="1200"/>
              </a:spcBef>
            </a:pPr>
            <a:r>
              <a:rPr lang="es-ES" sz="1500" dirty="0">
                <a:solidFill>
                  <a:srgbClr val="343536"/>
                </a:solidFill>
              </a:rPr>
              <a:t>Se financiarán actividades de los organismos de investigación, elegidas previa convocatoria abierta. La financiación se otorgará por periodos de 2  4 años a los grupos de investigación seleccionados, que serán evaluados para determinar su continuación en la red</a:t>
            </a:r>
          </a:p>
          <a:p>
            <a:pPr>
              <a:lnSpc>
                <a:spcPct val="110000"/>
              </a:lnSpc>
              <a:spcBef>
                <a:spcPts val="1200"/>
              </a:spcBef>
            </a:pPr>
            <a:endParaRPr lang="es-ES" sz="1500" dirty="0">
              <a:solidFill>
                <a:srgbClr val="343536"/>
              </a:solidFill>
            </a:endParaRPr>
          </a:p>
          <a:p>
            <a:pPr marL="0" indent="0">
              <a:lnSpc>
                <a:spcPct val="110000"/>
              </a:lnSpc>
              <a:spcBef>
                <a:spcPts val="1200"/>
              </a:spcBef>
              <a:buNone/>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45077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Creación de una red de excelencia en IA</a:t>
            </a:r>
          </a:p>
          <a:p>
            <a:pPr>
              <a:lnSpc>
                <a:spcPct val="110000"/>
              </a:lnSpc>
              <a:spcBef>
                <a:spcPts val="1200"/>
              </a:spcBef>
            </a:pPr>
            <a:r>
              <a:rPr lang="es-ES" sz="1500" dirty="0">
                <a:solidFill>
                  <a:srgbClr val="343536"/>
                </a:solidFill>
              </a:rPr>
              <a:t>La inversión se divide de la siguiente manera: </a:t>
            </a:r>
          </a:p>
          <a:p>
            <a:pPr lvl="1">
              <a:lnSpc>
                <a:spcPct val="110000"/>
              </a:lnSpc>
              <a:spcBef>
                <a:spcPts val="1200"/>
              </a:spcBef>
            </a:pPr>
            <a:r>
              <a:rPr lang="es-ES" sz="1400" dirty="0">
                <a:solidFill>
                  <a:srgbClr val="343536"/>
                </a:solidFill>
              </a:rPr>
              <a:t>1.- Consolidación de excelencia (15 M€): Financiación de 10 centros de excelencia. Se propone la financiación de 10 centros. Se le dotaría a cada uno con 1,4 millones de euros, lo que hace un total de 14 M€ para 2021, 2022 y 2023.</a:t>
            </a:r>
          </a:p>
          <a:p>
            <a:pPr lvl="1">
              <a:lnSpc>
                <a:spcPct val="110000"/>
              </a:lnSpc>
              <a:spcBef>
                <a:spcPts val="1200"/>
              </a:spcBef>
            </a:pPr>
            <a:r>
              <a:rPr lang="es-ES" sz="1400" dirty="0">
                <a:solidFill>
                  <a:srgbClr val="343536"/>
                </a:solidFill>
              </a:rPr>
              <a:t>2.- Impulso a la investigación interdisciplinar (3 M€): Se trata de crear una red con 10 unidades. Cada unidad estará dotada con 4 investigadores, cada uno de un centro distinto. Cada grupo de la red se dotará de 300.000 euros, para lanzar actividades de investigación rompedoras en IA, intercambios y congresos que permitan lanzar la investigación en IA de una manera disruptiva.</a:t>
            </a:r>
          </a:p>
          <a:p>
            <a:pPr lvl="1">
              <a:lnSpc>
                <a:spcPct val="110000"/>
              </a:lnSpc>
              <a:spcBef>
                <a:spcPts val="1200"/>
              </a:spcBef>
            </a:pPr>
            <a:r>
              <a:rPr lang="es-ES" sz="1400" dirty="0">
                <a:solidFill>
                  <a:srgbClr val="343536"/>
                </a:solidFill>
              </a:rPr>
              <a:t>3.- Apoyo a la investigación mediante doctorandos (15 M€): Se propone la selección de alrededor de 125 doctorandos a los que se dotaría con una beca a cuatro años de 120.000 euros</a:t>
            </a:r>
          </a:p>
          <a:p>
            <a:pPr lvl="1">
              <a:lnSpc>
                <a:spcPct val="110000"/>
              </a:lnSpc>
              <a:spcBef>
                <a:spcPts val="1200"/>
              </a:spcBef>
            </a:pPr>
            <a:r>
              <a:rPr lang="es-ES" sz="1400" dirty="0">
                <a:solidFill>
                  <a:srgbClr val="343536"/>
                </a:solidFill>
              </a:rPr>
              <a:t>Hay 1M€ adicional destinado a la articulación de la red (gestión de convocatorias, gestión de comité internacional, consulta de tendencias científicas, etc.).</a:t>
            </a:r>
          </a:p>
          <a:p>
            <a:pPr>
              <a:lnSpc>
                <a:spcPct val="110000"/>
              </a:lnSpc>
              <a:spcBef>
                <a:spcPts val="1200"/>
              </a:spcBef>
            </a:pPr>
            <a:r>
              <a:rPr lang="es-ES" sz="1500" dirty="0">
                <a:solidFill>
                  <a:srgbClr val="343536"/>
                </a:solidFill>
              </a:rPr>
              <a:t>Ministerio de Asuntos Económicos y Transformación Digital</a:t>
            </a: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256008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Cátedras</a:t>
            </a:r>
          </a:p>
          <a:p>
            <a:pPr>
              <a:lnSpc>
                <a:spcPct val="110000"/>
              </a:lnSpc>
              <a:spcBef>
                <a:spcPts val="1200"/>
              </a:spcBef>
            </a:pPr>
            <a:r>
              <a:rPr lang="es-ES" sz="1500" dirty="0">
                <a:solidFill>
                  <a:srgbClr val="343536"/>
                </a:solidFill>
              </a:rPr>
              <a:t>Financiación de la creación de cátedras universitarias cuya actividad esté centrada en la investigación, la difusión y la formación. </a:t>
            </a:r>
          </a:p>
          <a:p>
            <a:pPr>
              <a:lnSpc>
                <a:spcPct val="110000"/>
              </a:lnSpc>
              <a:spcBef>
                <a:spcPts val="1200"/>
              </a:spcBef>
            </a:pPr>
            <a:r>
              <a:rPr lang="es-ES" sz="1500" dirty="0">
                <a:solidFill>
                  <a:srgbClr val="343536"/>
                </a:solidFill>
              </a:rPr>
              <a:t>Las temáticas base podrán variar en función de los intereses detectados, si bien se detectan ámbitos de interés como el impacto de la IA en la democracia, tendencias emergentes de IA, evaluaciones de sistemas de IA, hibridación IA con cerebro, IA biomédica, y otros. </a:t>
            </a:r>
          </a:p>
          <a:p>
            <a:pPr>
              <a:lnSpc>
                <a:spcPct val="110000"/>
              </a:lnSpc>
              <a:spcBef>
                <a:spcPts val="1200"/>
              </a:spcBef>
            </a:pPr>
            <a:r>
              <a:rPr lang="es-ES" sz="1500" dirty="0">
                <a:solidFill>
                  <a:srgbClr val="343536"/>
                </a:solidFill>
              </a:rPr>
              <a:t>Las cátedras se financian con el condicionante de aportar un plan de sostenibilidad que busque contar con financiación a largo plazo</a:t>
            </a:r>
          </a:p>
          <a:p>
            <a:pPr>
              <a:lnSpc>
                <a:spcPct val="110000"/>
              </a:lnSpc>
              <a:spcBef>
                <a:spcPts val="1200"/>
              </a:spcBef>
            </a:pPr>
            <a:r>
              <a:rPr lang="es-ES" sz="1500" dirty="0">
                <a:solidFill>
                  <a:srgbClr val="343536"/>
                </a:solidFill>
              </a:rPr>
              <a:t>Se pretende crear entre 10 y 15 cátedras en el periodo 2021-2023. Las temáticas podrán variar en función de los intereses detectados </a:t>
            </a:r>
          </a:p>
          <a:p>
            <a:pPr>
              <a:lnSpc>
                <a:spcPct val="110000"/>
              </a:lnSpc>
              <a:spcBef>
                <a:spcPts val="1200"/>
              </a:spcBef>
            </a:pPr>
            <a:r>
              <a:rPr lang="es-ES" sz="1500" dirty="0">
                <a:solidFill>
                  <a:srgbClr val="343536"/>
                </a:solidFill>
              </a:rPr>
              <a:t>Inversión total: 16M€, estimándose una financiación de 930.000€ por cátedra (310.000€ por anualidad)</a:t>
            </a:r>
          </a:p>
          <a:p>
            <a:pPr>
              <a:lnSpc>
                <a:spcPct val="110000"/>
              </a:lnSpc>
              <a:spcBef>
                <a:spcPts val="1200"/>
              </a:spcBef>
            </a:pPr>
            <a:r>
              <a:rPr lang="es-ES" sz="1500" dirty="0">
                <a:solidFill>
                  <a:srgbClr val="343536"/>
                </a:solidFill>
              </a:rPr>
              <a:t>Ministerio de Asuntos Económicos y Transformación Digital</a:t>
            </a:r>
          </a:p>
          <a:p>
            <a:pPr marL="0" indent="0">
              <a:lnSpc>
                <a:spcPct val="110000"/>
              </a:lnSpc>
              <a:spcBef>
                <a:spcPts val="1200"/>
              </a:spcBef>
              <a:buNone/>
            </a:pPr>
            <a:endParaRPr lang="es-ES" sz="1500" dirty="0">
              <a:solidFill>
                <a:srgbClr val="343536"/>
              </a:solidFill>
            </a:endParaRPr>
          </a:p>
          <a:p>
            <a:pPr marL="0" indent="0">
              <a:lnSpc>
                <a:spcPct val="110000"/>
              </a:lnSpc>
              <a:spcBef>
                <a:spcPts val="1200"/>
              </a:spcBef>
              <a:buNone/>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280417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Refuerzo de las capacidades estratégicas de supercomputación</a:t>
            </a:r>
          </a:p>
          <a:p>
            <a:pPr algn="just">
              <a:lnSpc>
                <a:spcPct val="107000"/>
              </a:lnSpc>
              <a:spcAft>
                <a:spcPts val="800"/>
              </a:spcAft>
            </a:pPr>
            <a:r>
              <a:rPr lang="es-ES" sz="1500" dirty="0">
                <a:solidFill>
                  <a:srgbClr val="343536"/>
                </a:solidFill>
              </a:rPr>
              <a:t>Inversión focalizada en acceso a la supercomputación ya existente en España y en la creación de un ecosistema cuántico para el desarrollo de algoritmos cuánticos en el ámbito de la IA. </a:t>
            </a:r>
          </a:p>
          <a:p>
            <a:pPr algn="just">
              <a:lnSpc>
                <a:spcPct val="107000"/>
              </a:lnSpc>
              <a:spcAft>
                <a:spcPts val="800"/>
              </a:spcAft>
            </a:pPr>
            <a:r>
              <a:rPr lang="es-ES" sz="1500" dirty="0">
                <a:solidFill>
                  <a:srgbClr val="343536"/>
                </a:solidFill>
              </a:rPr>
              <a:t>No se contempla financiar el aumento de infraestructuras de supercomputación, sino que se focalizará en democratizar el acceso a las ya existentes. La actuación se organiza en cuanto a 4 paquetes de trabajo</a:t>
            </a:r>
          </a:p>
          <a:p>
            <a:pPr lvl="1" algn="just">
              <a:lnSpc>
                <a:spcPct val="107000"/>
              </a:lnSpc>
              <a:spcAft>
                <a:spcPts val="800"/>
              </a:spcAft>
            </a:pPr>
            <a:r>
              <a:rPr lang="es-ES" sz="1400" b="1" dirty="0">
                <a:solidFill>
                  <a:srgbClr val="343536"/>
                </a:solidFill>
              </a:rPr>
              <a:t>Creación de un laboratorio para la explotación de computación cuántica. </a:t>
            </a:r>
            <a:r>
              <a:rPr lang="es-ES" sz="1400" dirty="0">
                <a:solidFill>
                  <a:srgbClr val="343536"/>
                </a:solidFill>
              </a:rPr>
              <a:t> Adecuación, montaje de la instalación. Mantenimiento y consumos (3,6M€)</a:t>
            </a:r>
          </a:p>
          <a:p>
            <a:pPr lvl="1" algn="just">
              <a:lnSpc>
                <a:spcPct val="107000"/>
              </a:lnSpc>
              <a:spcAft>
                <a:spcPts val="800"/>
              </a:spcAft>
            </a:pPr>
            <a:r>
              <a:rPr lang="es-ES" sz="1400" b="1" dirty="0">
                <a:solidFill>
                  <a:srgbClr val="343536"/>
                </a:solidFill>
              </a:rPr>
              <a:t>Creación de chips cuánticos de capacidades crecientes en el tiempo</a:t>
            </a:r>
            <a:r>
              <a:rPr lang="es-ES" sz="1400" dirty="0">
                <a:solidFill>
                  <a:srgbClr val="343536"/>
                </a:solidFill>
              </a:rPr>
              <a:t>, de acuerdo con el roadmap tecnológico acordado (6,4 M€)</a:t>
            </a:r>
          </a:p>
          <a:p>
            <a:pPr lvl="1" algn="just">
              <a:lnSpc>
                <a:spcPct val="107000"/>
              </a:lnSpc>
              <a:spcAft>
                <a:spcPts val="800"/>
              </a:spcAft>
            </a:pPr>
            <a:r>
              <a:rPr lang="es-ES" sz="1400" b="1" dirty="0">
                <a:solidFill>
                  <a:srgbClr val="343536"/>
                </a:solidFill>
              </a:rPr>
              <a:t>Creación de una plataforma de acceso a la nube de las capacidades cuáticas creadas: </a:t>
            </a:r>
            <a:r>
              <a:rPr lang="es-ES" sz="1400" dirty="0">
                <a:solidFill>
                  <a:srgbClr val="343536"/>
                </a:solidFill>
              </a:rPr>
              <a:t>programa de formación, seminarios, acceso a usuarios… (2,6M€); programa de formación en computación cuántica (1,5M€), cofinanciación de la adquisición de pequeños simuladores (0,9M€)</a:t>
            </a:r>
          </a:p>
          <a:p>
            <a:pPr lvl="1" algn="just">
              <a:lnSpc>
                <a:spcPct val="107000"/>
              </a:lnSpc>
              <a:spcAft>
                <a:spcPts val="800"/>
              </a:spcAft>
            </a:pPr>
            <a:r>
              <a:rPr lang="es-ES" sz="1400" b="1" dirty="0">
                <a:solidFill>
                  <a:srgbClr val="343536"/>
                </a:solidFill>
              </a:rPr>
              <a:t>Creación de un software cuántico:</a:t>
            </a:r>
            <a:r>
              <a:rPr lang="es-ES" sz="1400" dirty="0">
                <a:solidFill>
                  <a:srgbClr val="343536"/>
                </a:solidFill>
              </a:rPr>
              <a:t> investigación para el desarrollo de librerías de algoritmos cuánticos útiles (7M€)</a:t>
            </a:r>
            <a:endParaRPr lang="es-ES" sz="1400" b="1" dirty="0">
              <a:solidFill>
                <a:srgbClr val="343536"/>
              </a:solidFill>
            </a:endParaRPr>
          </a:p>
          <a:p>
            <a:pPr>
              <a:lnSpc>
                <a:spcPct val="110000"/>
              </a:lnSpc>
              <a:spcBef>
                <a:spcPts val="1200"/>
              </a:spcBef>
            </a:pPr>
            <a:endParaRPr lang="es-ES" sz="1800" dirty="0">
              <a:solidFill>
                <a:srgbClr val="343536"/>
              </a:solidFill>
            </a:endParaRPr>
          </a:p>
          <a:p>
            <a:pPr>
              <a:lnSpc>
                <a:spcPct val="110000"/>
              </a:lnSpc>
              <a:spcBef>
                <a:spcPts val="1200"/>
              </a:spcBef>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330275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Plan de Tecnologías de Lenguaje Natural</a:t>
            </a:r>
          </a:p>
          <a:p>
            <a:pPr>
              <a:lnSpc>
                <a:spcPct val="110000"/>
              </a:lnSpc>
              <a:spcBef>
                <a:spcPts val="1200"/>
              </a:spcBef>
            </a:pPr>
            <a:r>
              <a:rPr lang="es-ES" sz="1500" dirty="0">
                <a:solidFill>
                  <a:srgbClr val="343536"/>
                </a:solidFill>
              </a:rPr>
              <a:t>Impulso del desarrollo de proyectos que utilizan las infraestructuras, metodologías en relación a la lengua española en el ámbito de IA y del lenguaje natural. Con los fondos asociados se realizarán dos tareas: </a:t>
            </a:r>
          </a:p>
          <a:p>
            <a:pPr lvl="1">
              <a:lnSpc>
                <a:spcPct val="110000"/>
              </a:lnSpc>
              <a:spcBef>
                <a:spcPts val="1200"/>
              </a:spcBef>
            </a:pPr>
            <a:r>
              <a:rPr lang="es-ES" sz="1400" dirty="0">
                <a:solidFill>
                  <a:srgbClr val="343536"/>
                </a:solidFill>
              </a:rPr>
              <a:t>Creación de un ecosistema/plataforma nacional “Centro IA en español” para poner a disposición de las empresas que le permita hacer uso de estas tecnologías y beneficiarse de ellas. Para ello se crearía un consorcio formado por gobierno, universidades, empresas y entidades culturales, inversores y desarrolladores (2M€)</a:t>
            </a:r>
          </a:p>
          <a:p>
            <a:pPr lvl="1">
              <a:lnSpc>
                <a:spcPct val="110000"/>
              </a:lnSpc>
              <a:spcBef>
                <a:spcPts val="1200"/>
              </a:spcBef>
            </a:pPr>
            <a:r>
              <a:rPr lang="es-ES" sz="1400" dirty="0">
                <a:solidFill>
                  <a:srgbClr val="343536"/>
                </a:solidFill>
              </a:rPr>
              <a:t>Elaboración de convenios con contenido económico con las principales institutos generadoras de datos y corpus, con el objetivo de desarrollar mejoras en la utilización del español en los ámbitos en los que se desarrolla la IA. La suma de los convenios supondrá 26 M€,</a:t>
            </a:r>
          </a:p>
          <a:p>
            <a:pPr>
              <a:lnSpc>
                <a:spcPct val="110000"/>
              </a:lnSpc>
              <a:spcBef>
                <a:spcPts val="1200"/>
              </a:spcBef>
            </a:pPr>
            <a:r>
              <a:rPr lang="es-ES" sz="1500" dirty="0">
                <a:solidFill>
                  <a:srgbClr val="343536"/>
                </a:solidFill>
              </a:rPr>
              <a:t>Ministerio de Asuntos Económicos y Transformación Digital</a:t>
            </a:r>
          </a:p>
          <a:p>
            <a:pPr>
              <a:lnSpc>
                <a:spcPct val="110000"/>
              </a:lnSpc>
              <a:spcBef>
                <a:spcPts val="1200"/>
              </a:spcBef>
            </a:pPr>
            <a:endParaRPr lang="es-ES" sz="1800" dirty="0">
              <a:solidFill>
                <a:srgbClr val="343536"/>
              </a:solidFill>
            </a:endParaRPr>
          </a:p>
          <a:p>
            <a:pPr>
              <a:lnSpc>
                <a:spcPct val="110000"/>
              </a:lnSpc>
              <a:spcBef>
                <a:spcPts val="1200"/>
              </a:spcBef>
            </a:pPr>
            <a:endParaRPr lang="es-ES" sz="1800" dirty="0">
              <a:solidFill>
                <a:srgbClr val="343536"/>
              </a:solidFill>
            </a:endParaRPr>
          </a:p>
          <a:p>
            <a:pPr>
              <a:lnSpc>
                <a:spcPct val="110000"/>
              </a:lnSpc>
              <a:spcBef>
                <a:spcPts val="1200"/>
              </a:spcBef>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3091473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Plan de Tecnologías de Lenguaje Natural</a:t>
            </a:r>
          </a:p>
          <a:p>
            <a:pPr algn="just">
              <a:lnSpc>
                <a:spcPct val="107000"/>
              </a:lnSpc>
              <a:spcAft>
                <a:spcPts val="800"/>
              </a:spcAft>
            </a:pPr>
            <a:r>
              <a:rPr lang="es-ES" sz="1500" dirty="0">
                <a:solidFill>
                  <a:srgbClr val="343536"/>
                </a:solidFill>
              </a:rPr>
              <a:t>Se impulsará el desarrollo de proyectos alrededor del español en los entornos digitales, creando una plataforma que centralice los recursos a disposición, involucrando a entidades públicas en acuerdos de colaboración y mediante contratación con entidades privadas. Las actividades planteadas son: </a:t>
            </a:r>
          </a:p>
          <a:p>
            <a:pPr lvl="1" algn="just">
              <a:lnSpc>
                <a:spcPct val="107000"/>
              </a:lnSpc>
              <a:spcAft>
                <a:spcPts val="800"/>
              </a:spcAft>
            </a:pPr>
            <a:r>
              <a:rPr lang="es-ES" sz="1400" b="1" dirty="0">
                <a:solidFill>
                  <a:srgbClr val="343536"/>
                </a:solidFill>
              </a:rPr>
              <a:t>Estudios</a:t>
            </a:r>
            <a:r>
              <a:rPr lang="es-ES" sz="1400" dirty="0">
                <a:solidFill>
                  <a:srgbClr val="343536"/>
                </a:solidFill>
              </a:rPr>
              <a:t>: Informes que se han elaborado en el Plan TL sobre caracterización del Sector TL en España y otros países (Europa e Iberoamérica); Estudios de estado del arte en diversas temáticas de interés (Sistemas Conversacionales, Campañas de Evaluación, Datos abiertos reutilizables como recurso lingüístico, plataformas PLN, …); Estudios normativos que sirvan de guía en los aspectos legales a tener en cuenta en el desarrollo de las TL; Estudios de gobernanza y políticas públicas; etc.</a:t>
            </a:r>
          </a:p>
          <a:p>
            <a:pPr lvl="1" algn="just">
              <a:lnSpc>
                <a:spcPct val="107000"/>
              </a:lnSpc>
              <a:spcAft>
                <a:spcPts val="800"/>
              </a:spcAft>
            </a:pPr>
            <a:r>
              <a:rPr lang="es-ES" sz="1400" b="1" dirty="0">
                <a:solidFill>
                  <a:srgbClr val="343536"/>
                </a:solidFill>
              </a:rPr>
              <a:t>Infraestructuras lingüísticas</a:t>
            </a:r>
            <a:r>
              <a:rPr lang="es-ES" sz="1400" dirty="0">
                <a:solidFill>
                  <a:srgbClr val="343536"/>
                </a:solidFill>
              </a:rPr>
              <a:t>: recursos de datos como: Corpus, Glosarios, Entidades nombradas, Recursos léxicos,</a:t>
            </a:r>
          </a:p>
          <a:p>
            <a:pPr lvl="1" algn="just">
              <a:lnSpc>
                <a:spcPct val="107000"/>
              </a:lnSpc>
              <a:spcAft>
                <a:spcPts val="800"/>
              </a:spcAft>
            </a:pPr>
            <a:r>
              <a:rPr lang="es-ES" sz="1400" b="1" dirty="0">
                <a:solidFill>
                  <a:srgbClr val="343536"/>
                </a:solidFill>
              </a:rPr>
              <a:t>Desarrollos SW</a:t>
            </a:r>
            <a:r>
              <a:rPr lang="es-ES" sz="1400" dirty="0">
                <a:solidFill>
                  <a:srgbClr val="343536"/>
                </a:solidFill>
              </a:rPr>
              <a:t>: Se incluye una descripción de los componentes SW llevados a cabo en los distintos proyectos junto con los enlaces al respectivo código fuente en github.</a:t>
            </a:r>
          </a:p>
          <a:p>
            <a:pPr lvl="1" algn="just">
              <a:lnSpc>
                <a:spcPct val="107000"/>
              </a:lnSpc>
              <a:spcAft>
                <a:spcPts val="800"/>
              </a:spcAft>
            </a:pPr>
            <a:r>
              <a:rPr lang="es-ES" sz="1400" b="1" dirty="0">
                <a:solidFill>
                  <a:srgbClr val="343536"/>
                </a:solidFill>
              </a:rPr>
              <a:t>Plataformas</a:t>
            </a:r>
            <a:r>
              <a:rPr lang="es-ES" sz="1400" dirty="0">
                <a:solidFill>
                  <a:srgbClr val="343536"/>
                </a:solidFill>
              </a:rPr>
              <a:t>: Herramientas o sistemas finales desarrollados en el Plan TL que, integrando distintos componentes SW y haciendo uso de TL y otras técnicas de IA, aportan una funcionalidad completa</a:t>
            </a:r>
          </a:p>
          <a:p>
            <a:pPr lvl="1" algn="just">
              <a:lnSpc>
                <a:spcPct val="107000"/>
              </a:lnSpc>
              <a:spcAft>
                <a:spcPts val="800"/>
              </a:spcAft>
            </a:pPr>
            <a:r>
              <a:rPr lang="es-ES" sz="1400" b="1" dirty="0">
                <a:solidFill>
                  <a:srgbClr val="343536"/>
                </a:solidFill>
              </a:rPr>
              <a:t>Demostradores</a:t>
            </a:r>
            <a:r>
              <a:rPr lang="es-ES" sz="1400" dirty="0">
                <a:solidFill>
                  <a:srgbClr val="343536"/>
                </a:solidFill>
              </a:rPr>
              <a:t>: muestra de las principales funcionalidades, ya sea a través de vídeos o de versiones online interactivas de dichas herramientas</a:t>
            </a:r>
          </a:p>
          <a:p>
            <a:pPr>
              <a:lnSpc>
                <a:spcPct val="110000"/>
              </a:lnSpc>
              <a:spcBef>
                <a:spcPts val="1200"/>
              </a:spcBef>
            </a:pPr>
            <a:endParaRPr lang="es-ES" sz="1800" dirty="0">
              <a:solidFill>
                <a:srgbClr val="343536"/>
              </a:solidFill>
            </a:endParaRPr>
          </a:p>
          <a:p>
            <a:pPr>
              <a:lnSpc>
                <a:spcPct val="110000"/>
              </a:lnSpc>
              <a:spcBef>
                <a:spcPts val="1200"/>
              </a:spcBef>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2335496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4"/>
            <a:ext cx="9643763" cy="3053162"/>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Convocatoria de Integración de la IA en las cadenas de valor</a:t>
            </a:r>
          </a:p>
          <a:p>
            <a:pPr lvl="0" algn="just">
              <a:lnSpc>
                <a:spcPct val="107000"/>
              </a:lnSpc>
              <a:buFont typeface="Arial" panose="020B0604020202020204" pitchFamily="34" charset="0"/>
              <a:buChar char="•"/>
            </a:pPr>
            <a:r>
              <a:rPr lang="es-ES" sz="1500" dirty="0">
                <a:solidFill>
                  <a:srgbClr val="343536"/>
                </a:solidFill>
              </a:rPr>
              <a:t>Programa de ayudas para integración de la IA y la robotización en sus cadenas de valor, financiado proyectos de desarrollo experimental cuyo estado de madurez tecnológica se corresponda con niveles 6, 7 y 8. </a:t>
            </a:r>
          </a:p>
          <a:p>
            <a:pPr lvl="0" algn="just">
              <a:lnSpc>
                <a:spcPct val="107000"/>
              </a:lnSpc>
              <a:buFont typeface="Arial" panose="020B0604020202020204" pitchFamily="34" charset="0"/>
              <a:buChar char="•"/>
            </a:pPr>
            <a:r>
              <a:rPr lang="es-ES" sz="1500" dirty="0">
                <a:solidFill>
                  <a:srgbClr val="343536"/>
                </a:solidFill>
              </a:rPr>
              <a:t>Los proyectos seleccionados no deberán ser presentados por entidades públicas, agrupaciones de personas físicas jurídicas, asociaciones o fundaciones. Los organismos de investigación públicos pueden ser subcontratados (hasta 40% del presupuesto total). </a:t>
            </a:r>
          </a:p>
          <a:p>
            <a:pPr lvl="0" algn="just">
              <a:lnSpc>
                <a:spcPct val="107000"/>
              </a:lnSpc>
              <a:buFont typeface="Arial" panose="020B0604020202020204" pitchFamily="34" charset="0"/>
              <a:buChar char="•"/>
            </a:pPr>
            <a:r>
              <a:rPr lang="es-ES" sz="1500" dirty="0">
                <a:solidFill>
                  <a:srgbClr val="343536"/>
                </a:solidFill>
              </a:rPr>
              <a:t>Los proyectos que resulten seleccionados deberán corresponder a casos de soluciones y servicios que, utilizando inteligencia artificial, den respuesta a necesidades temáticas y sectoriales:</a:t>
            </a:r>
          </a:p>
          <a:p>
            <a:pPr marL="800089" lvl="1" indent="-342900" algn="just">
              <a:lnSpc>
                <a:spcPct val="107000"/>
              </a:lnSpc>
              <a:buFont typeface="Symbol" panose="05050102010706020507" pitchFamily="18" charset="2"/>
              <a:buChar char=""/>
            </a:pPr>
            <a:endParaRPr lang="es-ES" sz="1400" dirty="0">
              <a:solidFill>
                <a:srgbClr val="343536"/>
              </a:solidFill>
            </a:endParaRPr>
          </a:p>
          <a:p>
            <a:pPr>
              <a:lnSpc>
                <a:spcPct val="110000"/>
              </a:lnSpc>
              <a:spcBef>
                <a:spcPts val="1200"/>
              </a:spcBef>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
        <p:nvSpPr>
          <p:cNvPr id="5" name="CuadroTexto 4">
            <a:extLst>
              <a:ext uri="{FF2B5EF4-FFF2-40B4-BE49-F238E27FC236}">
                <a16:creationId xmlns:a16="http://schemas.microsoft.com/office/drawing/2014/main" id="{F7B8A00D-0EE8-43E8-A825-4E6BE9314BC0}"/>
              </a:ext>
            </a:extLst>
          </p:cNvPr>
          <p:cNvSpPr txBox="1"/>
          <p:nvPr/>
        </p:nvSpPr>
        <p:spPr>
          <a:xfrm>
            <a:off x="905679" y="4069348"/>
            <a:ext cx="9549112" cy="1668214"/>
          </a:xfrm>
          <a:prstGeom prst="rect">
            <a:avLst/>
          </a:prstGeom>
          <a:noFill/>
        </p:spPr>
        <p:txBody>
          <a:bodyPr wrap="square" numCol="3" rtlCol="0">
            <a:spAutoFit/>
          </a:bodyPr>
          <a:lstStyle/>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Inteligencia Artificial</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Internet de las cosas</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Tecnologías de procesamiento masivo de datos e información</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Computación de alto rendimiento</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Computación en la nube</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Procesamiento del lenguaje natural</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Ciberseguridad, biometría e identidad digital</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Blockchain</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Robótica</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Realidad virtual y aumentada, efectos especiales y simulación</a:t>
            </a:r>
          </a:p>
          <a:p>
            <a:pPr marL="171450" indent="-171450">
              <a:lnSpc>
                <a:spcPct val="150000"/>
              </a:lnSpc>
              <a:buFont typeface="Arial" panose="020B0604020202020204" pitchFamily="34" charset="0"/>
              <a:buChar char="•"/>
            </a:pPr>
            <a:r>
              <a:rPr lang="es-ES" sz="1400" dirty="0">
                <a:solidFill>
                  <a:schemeClr val="tx1">
                    <a:lumMod val="85000"/>
                    <a:lumOff val="15000"/>
                  </a:schemeClr>
                </a:solidFill>
                <a:latin typeface="Helvetica" panose="020B0604020202020204" pitchFamily="34" charset="0"/>
                <a:cs typeface="Helvetica" panose="020B0604020202020204" pitchFamily="34" charset="0"/>
              </a:rPr>
              <a:t>Impresión 3D y fabricación aditiva</a:t>
            </a:r>
          </a:p>
        </p:txBody>
      </p:sp>
    </p:spTree>
    <p:extLst>
      <p:ext uri="{BB962C8B-B14F-4D97-AF65-F5344CB8AC3E}">
        <p14:creationId xmlns:p14="http://schemas.microsoft.com/office/powerpoint/2010/main" val="146709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5157401"/>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Convocatoria de Integración de la IA en las cadenas de valor</a:t>
            </a:r>
            <a:endParaRPr lang="es-ES" sz="1400" dirty="0">
              <a:solidFill>
                <a:srgbClr val="343536"/>
              </a:solidFill>
            </a:endParaRPr>
          </a:p>
          <a:p>
            <a:pPr lvl="0" algn="just">
              <a:lnSpc>
                <a:spcPct val="107000"/>
              </a:lnSpc>
              <a:buFont typeface="Arial" panose="020B0604020202020204" pitchFamily="34" charset="0"/>
              <a:buChar char="•"/>
            </a:pPr>
            <a:r>
              <a:rPr lang="es-ES" sz="1500" dirty="0">
                <a:solidFill>
                  <a:srgbClr val="343536"/>
                </a:solidFill>
              </a:rPr>
              <a:t>Los proyectos tienen un presupuesto mínimo de 300.000€ para proyectos de desarrollo experimental y 500.000€ para proyectos de investigación industrial</a:t>
            </a:r>
          </a:p>
          <a:p>
            <a:pPr lvl="0" algn="just">
              <a:lnSpc>
                <a:spcPct val="107000"/>
              </a:lnSpc>
              <a:spcAft>
                <a:spcPts val="800"/>
              </a:spcAft>
              <a:buFont typeface="Arial" panose="020B0604020202020204" pitchFamily="34" charset="0"/>
              <a:buChar char="•"/>
            </a:pPr>
            <a:r>
              <a:rPr lang="es-ES" sz="1500" dirty="0">
                <a:solidFill>
                  <a:srgbClr val="343536"/>
                </a:solidFill>
              </a:rPr>
              <a:t>Importe máximo total de las ayudas a publicar en 2021: 105M€. Durante los siguientes años se completará el presupuesto mediante un mecanismo de intervención similar al utilizado en 2021. </a:t>
            </a:r>
          </a:p>
          <a:p>
            <a:pPr lvl="0" algn="just">
              <a:lnSpc>
                <a:spcPct val="107000"/>
              </a:lnSpc>
              <a:spcAft>
                <a:spcPts val="800"/>
              </a:spcAft>
              <a:buFont typeface="Arial" panose="020B0604020202020204" pitchFamily="34" charset="0"/>
              <a:buChar char="•"/>
            </a:pPr>
            <a:r>
              <a:rPr lang="es-ES" sz="1500" b="1" dirty="0">
                <a:solidFill>
                  <a:srgbClr val="343536"/>
                </a:solidFill>
              </a:rPr>
              <a:t>CONVOCATORIA ABIERTA HASTA 08/10/2021</a:t>
            </a:r>
          </a:p>
          <a:p>
            <a:pPr algn="just">
              <a:lnSpc>
                <a:spcPct val="107000"/>
              </a:lnSpc>
              <a:spcAft>
                <a:spcPts val="800"/>
              </a:spcAft>
              <a:buFont typeface="Arial" panose="020B0604020202020204" pitchFamily="34" charset="0"/>
              <a:buChar char="•"/>
            </a:pPr>
            <a:r>
              <a:rPr lang="es-ES" sz="1500" dirty="0">
                <a:solidFill>
                  <a:srgbClr val="343536"/>
                </a:solidFill>
              </a:rPr>
              <a:t>Ministerio de Asuntos Económicos y Transformación Digital</a:t>
            </a:r>
          </a:p>
          <a:p>
            <a:pPr lvl="0" algn="just">
              <a:lnSpc>
                <a:spcPct val="107000"/>
              </a:lnSpc>
              <a:spcAft>
                <a:spcPts val="800"/>
              </a:spcAft>
              <a:buFont typeface="Arial" panose="020B0604020202020204" pitchFamily="34" charset="0"/>
              <a:buChar char="•"/>
            </a:pPr>
            <a:endParaRPr lang="es-ES" sz="1500" b="1" dirty="0">
              <a:solidFill>
                <a:srgbClr val="343536"/>
              </a:solidFill>
            </a:endParaRPr>
          </a:p>
          <a:p>
            <a:pPr>
              <a:lnSpc>
                <a:spcPct val="110000"/>
              </a:lnSpc>
              <a:spcBef>
                <a:spcPts val="1200"/>
              </a:spcBef>
            </a:pPr>
            <a:endParaRPr lang="es-ES" sz="14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1806646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0" y="1318813"/>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Programa Nacional de Algoritmos Verdes</a:t>
            </a:r>
          </a:p>
          <a:p>
            <a:pPr marL="342900" lvl="0" indent="-342900" algn="just">
              <a:lnSpc>
                <a:spcPct val="107000"/>
              </a:lnSpc>
              <a:buFont typeface="Symbol" panose="05050102010706020507" pitchFamily="18" charset="2"/>
              <a:buChar char=""/>
            </a:pPr>
            <a:r>
              <a:rPr lang="es-ES" sz="1500" dirty="0">
                <a:solidFill>
                  <a:srgbClr val="343536"/>
                </a:solidFill>
              </a:rPr>
              <a:t>Desarrollo de algoritmos verdes para maximizar la eficiencia energética y reducir el impacto ambiental de los modelos de IA, apoyar a la vez el uso de esta tecnología en respuesta a diferentes desafíos ambientales</a:t>
            </a:r>
          </a:p>
          <a:p>
            <a:pPr marL="342900" lvl="0" indent="-342900" algn="just">
              <a:lnSpc>
                <a:spcPct val="107000"/>
              </a:lnSpc>
              <a:buFont typeface="Symbol" panose="05050102010706020507" pitchFamily="18" charset="2"/>
              <a:buChar char=""/>
            </a:pPr>
            <a:r>
              <a:rPr lang="es-ES" sz="1500" dirty="0">
                <a:solidFill>
                  <a:srgbClr val="343536"/>
                </a:solidFill>
              </a:rPr>
              <a:t>Acciones para alcanzar los objetivos citados: </a:t>
            </a:r>
          </a:p>
          <a:p>
            <a:pPr lvl="1" algn="just">
              <a:lnSpc>
                <a:spcPct val="107000"/>
              </a:lnSpc>
              <a:spcAft>
                <a:spcPts val="800"/>
              </a:spcAft>
            </a:pPr>
            <a:r>
              <a:rPr lang="es-ES" sz="1400" dirty="0">
                <a:solidFill>
                  <a:srgbClr val="343536"/>
                </a:solidFill>
              </a:rPr>
              <a:t>Trabajos de consultoría para publicación de guía, que ascienden a 1.508.622,92 €. Los trabajos de consultoría se centran en dos grandes ejes: consultoría software y consultoría hardware</a:t>
            </a:r>
          </a:p>
          <a:p>
            <a:pPr lvl="1" algn="just">
              <a:lnSpc>
                <a:spcPct val="107000"/>
              </a:lnSpc>
              <a:spcAft>
                <a:spcPts val="800"/>
              </a:spcAft>
            </a:pPr>
            <a:r>
              <a:rPr lang="es-ES" sz="1400" dirty="0">
                <a:solidFill>
                  <a:srgbClr val="343536"/>
                </a:solidFill>
              </a:rPr>
              <a:t>Creación de una calculadora de gasto energético de algoritmos (175.991,92 €)</a:t>
            </a:r>
          </a:p>
          <a:p>
            <a:pPr lvl="1" algn="just">
              <a:lnSpc>
                <a:spcPct val="107000"/>
              </a:lnSpc>
              <a:spcAft>
                <a:spcPts val="800"/>
              </a:spcAft>
            </a:pPr>
            <a:r>
              <a:rPr lang="es-ES" sz="1400" dirty="0">
                <a:solidFill>
                  <a:srgbClr val="343536"/>
                </a:solidFill>
              </a:rPr>
              <a:t>Esquema de certificación y sello de calidad: consultoría para el análisis e implementación de medidas para el avance digital (1.334.876,34€)</a:t>
            </a:r>
          </a:p>
          <a:p>
            <a:pPr lvl="1" algn="just">
              <a:lnSpc>
                <a:spcPct val="107000"/>
              </a:lnSpc>
              <a:spcAft>
                <a:spcPts val="800"/>
              </a:spcAft>
            </a:pPr>
            <a:r>
              <a:rPr lang="es-ES" sz="1400" dirty="0">
                <a:solidFill>
                  <a:srgbClr val="343536"/>
                </a:solidFill>
              </a:rPr>
              <a:t>Diseño de un portal web (959.915,70 €)</a:t>
            </a:r>
          </a:p>
          <a:p>
            <a:pPr marL="342900" lvl="0" indent="-342900" algn="just">
              <a:lnSpc>
                <a:spcPct val="107000"/>
              </a:lnSpc>
              <a:buFont typeface="Symbol" panose="05050102010706020507" pitchFamily="18" charset="2"/>
              <a:buChar char=""/>
            </a:pPr>
            <a:r>
              <a:rPr lang="es-ES" sz="1500" dirty="0">
                <a:solidFill>
                  <a:srgbClr val="343536"/>
                </a:solidFill>
              </a:rPr>
              <a:t>Contratación pública, con un presupuesto máximo de 5M€</a:t>
            </a:r>
          </a:p>
          <a:p>
            <a:pPr marL="342900" indent="-342900" algn="just">
              <a:lnSpc>
                <a:spcPct val="107000"/>
              </a:lnSpc>
              <a:buFont typeface="Symbol" panose="05050102010706020507" pitchFamily="18" charset="2"/>
              <a:buChar char=""/>
            </a:pPr>
            <a:r>
              <a:rPr lang="es-ES" sz="1500" dirty="0">
                <a:solidFill>
                  <a:srgbClr val="343536"/>
                </a:solidFill>
              </a:rPr>
              <a:t>Ministerio de Asuntos Económicos y Transformación Digital</a:t>
            </a:r>
          </a:p>
          <a:p>
            <a:pPr marL="342900" lvl="0" indent="-342900" algn="just">
              <a:lnSpc>
                <a:spcPct val="107000"/>
              </a:lnSpc>
              <a:buFont typeface="Symbol" panose="05050102010706020507" pitchFamily="18" charset="2"/>
              <a:buChar char=""/>
            </a:pPr>
            <a:endParaRPr lang="es-ES" sz="1600" dirty="0">
              <a:solidFill>
                <a:srgbClr val="343536"/>
              </a:solidFill>
            </a:endParaRPr>
          </a:p>
        </p:txBody>
      </p:sp>
      <p:grpSp>
        <p:nvGrpSpPr>
          <p:cNvPr id="10" name="Grupo 9">
            <a:extLst>
              <a:ext uri="{FF2B5EF4-FFF2-40B4-BE49-F238E27FC236}">
                <a16:creationId xmlns:a16="http://schemas.microsoft.com/office/drawing/2014/main" id="{A01C68DE-EC65-4E6A-8C18-D702EDA69694}"/>
              </a:ext>
            </a:extLst>
          </p:cNvPr>
          <p:cNvGrpSpPr/>
          <p:nvPr/>
        </p:nvGrpSpPr>
        <p:grpSpPr>
          <a:xfrm>
            <a:off x="10160285" y="1725177"/>
            <a:ext cx="1670345" cy="1944557"/>
            <a:chOff x="8468417" y="1325563"/>
            <a:chExt cx="3500063" cy="4237724"/>
          </a:xfrm>
        </p:grpSpPr>
        <p:grpSp>
          <p:nvGrpSpPr>
            <p:cNvPr id="11" name="Grupo 10">
              <a:extLst>
                <a:ext uri="{FF2B5EF4-FFF2-40B4-BE49-F238E27FC236}">
                  <a16:creationId xmlns:a16="http://schemas.microsoft.com/office/drawing/2014/main" id="{8F344602-F280-4AC2-8CD0-7A5D632C2F44}"/>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C003CB11-FE6E-4820-A4F2-DBDA216A4456}"/>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338A8496-3FBC-4D27-AAE5-C1D93EC7E68E}"/>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2" name="Imagen 11">
              <a:extLst>
                <a:ext uri="{FF2B5EF4-FFF2-40B4-BE49-F238E27FC236}">
                  <a16:creationId xmlns:a16="http://schemas.microsoft.com/office/drawing/2014/main" id="{C1EA0381-08C6-471A-82F7-8C15AAD2F15E}"/>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227357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2DE31FA2-27E5-4379-AF9C-D3B6716D6052}"/>
              </a:ext>
            </a:extLst>
          </p:cNvPr>
          <p:cNvSpPr txBox="1">
            <a:spLocks/>
          </p:cNvSpPr>
          <p:nvPr/>
        </p:nvSpPr>
        <p:spPr>
          <a:xfrm>
            <a:off x="774696" y="6231633"/>
            <a:ext cx="403229" cy="365125"/>
          </a:xfrm>
          <a:prstGeom prst="rect">
            <a:avLst/>
          </a:prstGeom>
        </p:spPr>
        <p:txBody>
          <a:bodyPr vert="horz" lIns="72000" tIns="72000" rIns="72000" bIns="72000" rtlCol="0" anchor="ctr" anchorCtr="0"/>
          <a:lstStyle>
            <a:defPPr>
              <a:defRPr lang="es-ES"/>
            </a:defPPr>
            <a:lvl1pPr marL="0" algn="ctr" defTabSz="914400" rtl="0" eaLnBrk="1" latinLnBrk="0" hangingPunct="1">
              <a:defRPr lang="es-ES" sz="900" kern="1200" smtClean="0">
                <a:solidFill>
                  <a:schemeClr val="accent4"/>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F97755-CF1C-49EE-9832-9FD78690BC2A}" type="slidenum">
              <a:rPr lang="es-ES" smtClean="0">
                <a:solidFill>
                  <a:srgbClr val="013E77"/>
                </a:solidFill>
                <a:latin typeface="Verdana"/>
              </a:rPr>
              <a:pPr/>
              <a:t>2</a:t>
            </a:fld>
            <a:endParaRPr lang="es-ES" dirty="0">
              <a:solidFill>
                <a:srgbClr val="013E77"/>
              </a:solidFill>
              <a:latin typeface="Verdana"/>
            </a:endParaRPr>
          </a:p>
        </p:txBody>
      </p:sp>
      <p:sp>
        <p:nvSpPr>
          <p:cNvPr id="6" name="Título 2">
            <a:extLst>
              <a:ext uri="{FF2B5EF4-FFF2-40B4-BE49-F238E27FC236}">
                <a16:creationId xmlns:a16="http://schemas.microsoft.com/office/drawing/2014/main" id="{C54A120B-6664-4CEF-B9A5-8281149AB98B}"/>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grpSp>
        <p:nvGrpSpPr>
          <p:cNvPr id="9" name="object 5">
            <a:extLst>
              <a:ext uri="{FF2B5EF4-FFF2-40B4-BE49-F238E27FC236}">
                <a16:creationId xmlns:a16="http://schemas.microsoft.com/office/drawing/2014/main" id="{B08A7F36-BA2C-4E6A-83A8-1B974BCDB07F}"/>
              </a:ext>
            </a:extLst>
          </p:cNvPr>
          <p:cNvGrpSpPr/>
          <p:nvPr/>
        </p:nvGrpSpPr>
        <p:grpSpPr>
          <a:xfrm>
            <a:off x="7502612" y="2317285"/>
            <a:ext cx="4067810" cy="2880360"/>
            <a:chOff x="9035998" y="2879990"/>
            <a:chExt cx="4067810" cy="2880360"/>
          </a:xfrm>
        </p:grpSpPr>
        <p:sp>
          <p:nvSpPr>
            <p:cNvPr id="10" name="object 6">
              <a:extLst>
                <a:ext uri="{FF2B5EF4-FFF2-40B4-BE49-F238E27FC236}">
                  <a16:creationId xmlns:a16="http://schemas.microsoft.com/office/drawing/2014/main" id="{B9A8E02E-4D43-4523-8C82-CC789AAAA1E7}"/>
                </a:ext>
              </a:extLst>
            </p:cNvPr>
            <p:cNvSpPr/>
            <p:nvPr/>
          </p:nvSpPr>
          <p:spPr>
            <a:xfrm>
              <a:off x="9035987" y="2879991"/>
              <a:ext cx="4067810" cy="575310"/>
            </a:xfrm>
            <a:custGeom>
              <a:avLst/>
              <a:gdLst/>
              <a:ahLst/>
              <a:cxnLst/>
              <a:rect l="l" t="t" r="r" b="b"/>
              <a:pathLst>
                <a:path w="4067809" h="575310">
                  <a:moveTo>
                    <a:pt x="4067810" y="0"/>
                  </a:moveTo>
                  <a:lnTo>
                    <a:pt x="3176270" y="0"/>
                  </a:lnTo>
                  <a:lnTo>
                    <a:pt x="0" y="0"/>
                  </a:lnTo>
                  <a:lnTo>
                    <a:pt x="0" y="575183"/>
                  </a:lnTo>
                  <a:lnTo>
                    <a:pt x="3176270" y="575183"/>
                  </a:lnTo>
                  <a:lnTo>
                    <a:pt x="4067810" y="575183"/>
                  </a:lnTo>
                  <a:lnTo>
                    <a:pt x="4067810" y="0"/>
                  </a:lnTo>
                  <a:close/>
                </a:path>
              </a:pathLst>
            </a:custGeom>
            <a:solidFill>
              <a:srgbClr val="F1D7C4"/>
            </a:solidFill>
          </p:spPr>
          <p:txBody>
            <a:bodyPr wrap="square" lIns="0" tIns="0" rIns="0" bIns="0" rtlCol="0"/>
            <a:lstStyle/>
            <a:p>
              <a:endParaRPr dirty="0"/>
            </a:p>
          </p:txBody>
        </p:sp>
        <p:sp>
          <p:nvSpPr>
            <p:cNvPr id="11" name="object 7">
              <a:extLst>
                <a:ext uri="{FF2B5EF4-FFF2-40B4-BE49-F238E27FC236}">
                  <a16:creationId xmlns:a16="http://schemas.microsoft.com/office/drawing/2014/main" id="{7239ABAD-E1C9-47F3-A5D6-9B381389B797}"/>
                </a:ext>
              </a:extLst>
            </p:cNvPr>
            <p:cNvSpPr/>
            <p:nvPr/>
          </p:nvSpPr>
          <p:spPr>
            <a:xfrm>
              <a:off x="9035987" y="3455187"/>
              <a:ext cx="4067810" cy="577215"/>
            </a:xfrm>
            <a:custGeom>
              <a:avLst/>
              <a:gdLst/>
              <a:ahLst/>
              <a:cxnLst/>
              <a:rect l="l" t="t" r="r" b="b"/>
              <a:pathLst>
                <a:path w="4067809" h="577214">
                  <a:moveTo>
                    <a:pt x="4067810" y="0"/>
                  </a:moveTo>
                  <a:lnTo>
                    <a:pt x="3176270" y="0"/>
                  </a:lnTo>
                  <a:lnTo>
                    <a:pt x="0" y="0"/>
                  </a:lnTo>
                  <a:lnTo>
                    <a:pt x="0" y="576821"/>
                  </a:lnTo>
                  <a:lnTo>
                    <a:pt x="3176270" y="576821"/>
                  </a:lnTo>
                  <a:lnTo>
                    <a:pt x="4067810" y="576821"/>
                  </a:lnTo>
                  <a:lnTo>
                    <a:pt x="4067810" y="0"/>
                  </a:lnTo>
                  <a:close/>
                </a:path>
              </a:pathLst>
            </a:custGeom>
            <a:solidFill>
              <a:srgbClr val="EECDC1"/>
            </a:solidFill>
          </p:spPr>
          <p:txBody>
            <a:bodyPr wrap="square" lIns="0" tIns="0" rIns="0" bIns="0" rtlCol="0"/>
            <a:lstStyle/>
            <a:p>
              <a:endParaRPr dirty="0"/>
            </a:p>
          </p:txBody>
        </p:sp>
        <p:sp>
          <p:nvSpPr>
            <p:cNvPr id="12" name="object 8">
              <a:extLst>
                <a:ext uri="{FF2B5EF4-FFF2-40B4-BE49-F238E27FC236}">
                  <a16:creationId xmlns:a16="http://schemas.microsoft.com/office/drawing/2014/main" id="{A0DAD77C-EB03-4114-8A90-8370F00AFDBD}"/>
                </a:ext>
              </a:extLst>
            </p:cNvPr>
            <p:cNvSpPr/>
            <p:nvPr/>
          </p:nvSpPr>
          <p:spPr>
            <a:xfrm>
              <a:off x="9035987" y="4031995"/>
              <a:ext cx="4067810" cy="576580"/>
            </a:xfrm>
            <a:custGeom>
              <a:avLst/>
              <a:gdLst/>
              <a:ahLst/>
              <a:cxnLst/>
              <a:rect l="l" t="t" r="r" b="b"/>
              <a:pathLst>
                <a:path w="4067809" h="576579">
                  <a:moveTo>
                    <a:pt x="4067810" y="0"/>
                  </a:moveTo>
                  <a:lnTo>
                    <a:pt x="3176270" y="0"/>
                  </a:lnTo>
                  <a:lnTo>
                    <a:pt x="0" y="0"/>
                  </a:lnTo>
                  <a:lnTo>
                    <a:pt x="0" y="575995"/>
                  </a:lnTo>
                  <a:lnTo>
                    <a:pt x="3176270" y="575995"/>
                  </a:lnTo>
                  <a:lnTo>
                    <a:pt x="4067810" y="575995"/>
                  </a:lnTo>
                  <a:lnTo>
                    <a:pt x="4067810" y="0"/>
                  </a:lnTo>
                  <a:close/>
                </a:path>
              </a:pathLst>
            </a:custGeom>
            <a:solidFill>
              <a:srgbClr val="DECCDD"/>
            </a:solidFill>
          </p:spPr>
          <p:txBody>
            <a:bodyPr wrap="square" lIns="0" tIns="0" rIns="0" bIns="0" rtlCol="0"/>
            <a:lstStyle/>
            <a:p>
              <a:endParaRPr dirty="0"/>
            </a:p>
          </p:txBody>
        </p:sp>
        <p:sp>
          <p:nvSpPr>
            <p:cNvPr id="13" name="object 9">
              <a:extLst>
                <a:ext uri="{FF2B5EF4-FFF2-40B4-BE49-F238E27FC236}">
                  <a16:creationId xmlns:a16="http://schemas.microsoft.com/office/drawing/2014/main" id="{B230A1DE-A0C5-40E5-833F-D93A5ACC3BC9}"/>
                </a:ext>
              </a:extLst>
            </p:cNvPr>
            <p:cNvSpPr/>
            <p:nvPr/>
          </p:nvSpPr>
          <p:spPr>
            <a:xfrm>
              <a:off x="9035987" y="4607991"/>
              <a:ext cx="4067810" cy="578485"/>
            </a:xfrm>
            <a:custGeom>
              <a:avLst/>
              <a:gdLst/>
              <a:ahLst/>
              <a:cxnLst/>
              <a:rect l="l" t="t" r="r" b="b"/>
              <a:pathLst>
                <a:path w="4067809" h="578485">
                  <a:moveTo>
                    <a:pt x="4067810" y="0"/>
                  </a:moveTo>
                  <a:lnTo>
                    <a:pt x="3176270" y="0"/>
                  </a:lnTo>
                  <a:lnTo>
                    <a:pt x="0" y="0"/>
                  </a:lnTo>
                  <a:lnTo>
                    <a:pt x="0" y="578358"/>
                  </a:lnTo>
                  <a:lnTo>
                    <a:pt x="3176270" y="578358"/>
                  </a:lnTo>
                  <a:lnTo>
                    <a:pt x="4067810" y="578358"/>
                  </a:lnTo>
                  <a:lnTo>
                    <a:pt x="4067810" y="0"/>
                  </a:lnTo>
                  <a:close/>
                </a:path>
              </a:pathLst>
            </a:custGeom>
            <a:solidFill>
              <a:srgbClr val="CBCADE"/>
            </a:solidFill>
          </p:spPr>
          <p:txBody>
            <a:bodyPr wrap="square" lIns="0" tIns="0" rIns="0" bIns="0" rtlCol="0"/>
            <a:lstStyle/>
            <a:p>
              <a:endParaRPr dirty="0"/>
            </a:p>
          </p:txBody>
        </p:sp>
        <p:sp>
          <p:nvSpPr>
            <p:cNvPr id="14" name="object 10">
              <a:extLst>
                <a:ext uri="{FF2B5EF4-FFF2-40B4-BE49-F238E27FC236}">
                  <a16:creationId xmlns:a16="http://schemas.microsoft.com/office/drawing/2014/main" id="{7FCC89E6-9DC2-44C4-A23B-01CACBB3BE3B}"/>
                </a:ext>
              </a:extLst>
            </p:cNvPr>
            <p:cNvSpPr/>
            <p:nvPr/>
          </p:nvSpPr>
          <p:spPr>
            <a:xfrm>
              <a:off x="9035987" y="5186362"/>
              <a:ext cx="4067810" cy="574040"/>
            </a:xfrm>
            <a:custGeom>
              <a:avLst/>
              <a:gdLst/>
              <a:ahLst/>
              <a:cxnLst/>
              <a:rect l="l" t="t" r="r" b="b"/>
              <a:pathLst>
                <a:path w="4067809" h="574039">
                  <a:moveTo>
                    <a:pt x="4067810" y="0"/>
                  </a:moveTo>
                  <a:lnTo>
                    <a:pt x="3176270" y="0"/>
                  </a:lnTo>
                  <a:lnTo>
                    <a:pt x="0" y="0"/>
                  </a:lnTo>
                  <a:lnTo>
                    <a:pt x="0" y="573646"/>
                  </a:lnTo>
                  <a:lnTo>
                    <a:pt x="3176270" y="573646"/>
                  </a:lnTo>
                  <a:lnTo>
                    <a:pt x="4067810" y="573646"/>
                  </a:lnTo>
                  <a:lnTo>
                    <a:pt x="4067810" y="0"/>
                  </a:lnTo>
                  <a:close/>
                </a:path>
              </a:pathLst>
            </a:custGeom>
            <a:solidFill>
              <a:srgbClr val="C8D3E5"/>
            </a:solidFill>
          </p:spPr>
          <p:txBody>
            <a:bodyPr wrap="square" lIns="0" tIns="0" rIns="0" bIns="0" rtlCol="0"/>
            <a:lstStyle/>
            <a:p>
              <a:endParaRPr dirty="0"/>
            </a:p>
          </p:txBody>
        </p:sp>
      </p:grpSp>
      <p:sp>
        <p:nvSpPr>
          <p:cNvPr id="15" name="object 11">
            <a:extLst>
              <a:ext uri="{FF2B5EF4-FFF2-40B4-BE49-F238E27FC236}">
                <a16:creationId xmlns:a16="http://schemas.microsoft.com/office/drawing/2014/main" id="{B574D304-135E-4A1A-95F2-FBA30DDA8FC8}"/>
              </a:ext>
            </a:extLst>
          </p:cNvPr>
          <p:cNvSpPr txBox="1"/>
          <p:nvPr/>
        </p:nvSpPr>
        <p:spPr>
          <a:xfrm>
            <a:off x="10806199" y="246853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C6692A"/>
                </a:solidFill>
                <a:latin typeface="Calibri"/>
                <a:cs typeface="Calibri"/>
              </a:rPr>
              <a:t>4.949</a:t>
            </a:r>
            <a:r>
              <a:rPr sz="1400" b="1" spc="10" dirty="0">
                <a:solidFill>
                  <a:srgbClr val="C6692A"/>
                </a:solidFill>
                <a:latin typeface="Calibri"/>
                <a:cs typeface="Calibri"/>
              </a:rPr>
              <a:t> </a:t>
            </a:r>
            <a:r>
              <a:rPr sz="1400" b="1" spc="-140" dirty="0">
                <a:solidFill>
                  <a:srgbClr val="C6692A"/>
                </a:solidFill>
                <a:latin typeface="Calibri"/>
                <a:cs typeface="Calibri"/>
              </a:rPr>
              <a:t>M</a:t>
            </a:r>
            <a:r>
              <a:rPr sz="1400" b="1" spc="-140" dirty="0">
                <a:solidFill>
                  <a:srgbClr val="C6692A"/>
                </a:solidFill>
                <a:latin typeface="Trebuchet MS"/>
                <a:cs typeface="Trebuchet MS"/>
              </a:rPr>
              <a:t>€</a:t>
            </a:r>
            <a:endParaRPr sz="1400" dirty="0">
              <a:latin typeface="Trebuchet MS"/>
              <a:cs typeface="Trebuchet MS"/>
            </a:endParaRPr>
          </a:p>
        </p:txBody>
      </p:sp>
      <p:sp>
        <p:nvSpPr>
          <p:cNvPr id="16" name="object 12">
            <a:extLst>
              <a:ext uri="{FF2B5EF4-FFF2-40B4-BE49-F238E27FC236}">
                <a16:creationId xmlns:a16="http://schemas.microsoft.com/office/drawing/2014/main" id="{25A452C2-25EE-4FAC-B1D8-043012962F1A}"/>
              </a:ext>
            </a:extLst>
          </p:cNvPr>
          <p:cNvSpPr txBox="1"/>
          <p:nvPr/>
        </p:nvSpPr>
        <p:spPr>
          <a:xfrm>
            <a:off x="7609927" y="2384203"/>
            <a:ext cx="2959100" cy="973455"/>
          </a:xfrm>
          <a:prstGeom prst="rect">
            <a:avLst/>
          </a:prstGeom>
        </p:spPr>
        <p:txBody>
          <a:bodyPr vert="horz" wrap="square" lIns="0" tIns="6350" rIns="0" bIns="0" rtlCol="0">
            <a:spAutoFit/>
          </a:bodyPr>
          <a:lstStyle/>
          <a:p>
            <a:pPr marL="203835" marR="5080" indent="-203835">
              <a:lnSpc>
                <a:spcPct val="103299"/>
              </a:lnSpc>
              <a:spcBef>
                <a:spcPts val="50"/>
              </a:spcBef>
              <a:buAutoNum type="romanUcPeriod" startAt="6"/>
              <a:tabLst>
                <a:tab pos="203835" algn="l"/>
              </a:tabLst>
            </a:pPr>
            <a:r>
              <a:rPr sz="1200" b="1" spc="-45" dirty="0">
                <a:solidFill>
                  <a:srgbClr val="C6692A"/>
                </a:solidFill>
                <a:latin typeface="Calibri"/>
                <a:cs typeface="Calibri"/>
              </a:rPr>
              <a:t>Pacto</a:t>
            </a:r>
            <a:r>
              <a:rPr sz="1200" b="1" spc="25" dirty="0">
                <a:solidFill>
                  <a:srgbClr val="C6692A"/>
                </a:solidFill>
                <a:latin typeface="Calibri"/>
                <a:cs typeface="Calibri"/>
              </a:rPr>
              <a:t> </a:t>
            </a:r>
            <a:r>
              <a:rPr sz="1200" b="1" spc="-45" dirty="0">
                <a:solidFill>
                  <a:srgbClr val="C6692A"/>
                </a:solidFill>
                <a:latin typeface="Calibri"/>
                <a:cs typeface="Calibri"/>
              </a:rPr>
              <a:t>por</a:t>
            </a:r>
            <a:r>
              <a:rPr sz="1200" b="1" spc="25"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5" dirty="0">
                <a:solidFill>
                  <a:srgbClr val="C6692A"/>
                </a:solidFill>
                <a:latin typeface="Calibri"/>
                <a:cs typeface="Calibri"/>
              </a:rPr>
              <a:t>ciencia</a:t>
            </a:r>
            <a:r>
              <a:rPr sz="1200" b="1" spc="35" dirty="0">
                <a:solidFill>
                  <a:srgbClr val="C6692A"/>
                </a:solidFill>
                <a:latin typeface="Calibri"/>
                <a:cs typeface="Calibri"/>
              </a:rPr>
              <a:t> </a:t>
            </a:r>
            <a:r>
              <a:rPr sz="1200" b="1" spc="-35" dirty="0">
                <a:solidFill>
                  <a:srgbClr val="C6692A"/>
                </a:solidFill>
                <a:latin typeface="Calibri"/>
                <a:cs typeface="Calibri"/>
              </a:rPr>
              <a:t>y</a:t>
            </a:r>
            <a:r>
              <a:rPr sz="1200" b="1" spc="30" dirty="0">
                <a:solidFill>
                  <a:srgbClr val="C6692A"/>
                </a:solidFill>
                <a:latin typeface="Calibri"/>
                <a:cs typeface="Calibri"/>
              </a:rPr>
              <a:t> </a:t>
            </a:r>
            <a:r>
              <a:rPr sz="1200" b="1" spc="-20" dirty="0">
                <a:solidFill>
                  <a:srgbClr val="C6692A"/>
                </a:solidFill>
                <a:latin typeface="Calibri"/>
                <a:cs typeface="Calibri"/>
              </a:rPr>
              <a:t>la</a:t>
            </a:r>
            <a:r>
              <a:rPr sz="1200" b="1" spc="40" dirty="0">
                <a:solidFill>
                  <a:srgbClr val="C6692A"/>
                </a:solidFill>
                <a:latin typeface="Calibri"/>
                <a:cs typeface="Calibri"/>
              </a:rPr>
              <a:t> </a:t>
            </a:r>
            <a:r>
              <a:rPr sz="1200" b="1" spc="-30" dirty="0">
                <a:solidFill>
                  <a:srgbClr val="C6692A"/>
                </a:solidFill>
                <a:latin typeface="Calibri"/>
                <a:cs typeface="Calibri"/>
              </a:rPr>
              <a:t>innovación.</a:t>
            </a:r>
            <a:r>
              <a:rPr sz="1200" b="1" spc="35" dirty="0">
                <a:solidFill>
                  <a:srgbClr val="C6692A"/>
                </a:solidFill>
                <a:latin typeface="Calibri"/>
                <a:cs typeface="Calibri"/>
              </a:rPr>
              <a:t> </a:t>
            </a:r>
            <a:r>
              <a:rPr sz="1200" b="1" spc="-40" dirty="0">
                <a:solidFill>
                  <a:srgbClr val="C6692A"/>
                </a:solidFill>
                <a:latin typeface="Calibri"/>
                <a:cs typeface="Calibri"/>
              </a:rPr>
              <a:t>Refuerzo </a:t>
            </a:r>
            <a:r>
              <a:rPr sz="1200" b="1" spc="-254" dirty="0">
                <a:solidFill>
                  <a:srgbClr val="C6692A"/>
                </a:solidFill>
                <a:latin typeface="Calibri"/>
                <a:cs typeface="Calibri"/>
              </a:rPr>
              <a:t> </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40" dirty="0">
                <a:solidFill>
                  <a:srgbClr val="C6692A"/>
                </a:solidFill>
                <a:latin typeface="Calibri"/>
                <a:cs typeface="Calibri"/>
              </a:rPr>
              <a:t>la</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60" dirty="0">
                <a:solidFill>
                  <a:srgbClr val="C6692A"/>
                </a:solidFill>
                <a:latin typeface="Calibri"/>
                <a:cs typeface="Calibri"/>
              </a:rPr>
              <a:t>capa</a:t>
            </a:r>
            <a:r>
              <a:rPr sz="1200" b="1" spc="-55" dirty="0">
                <a:solidFill>
                  <a:srgbClr val="C6692A"/>
                </a:solidFill>
                <a:latin typeface="Calibri"/>
                <a:cs typeface="Calibri"/>
              </a:rPr>
              <a:t>c</a:t>
            </a:r>
            <a:r>
              <a:rPr sz="1200" b="1" spc="-45" dirty="0">
                <a:solidFill>
                  <a:srgbClr val="C6692A"/>
                </a:solidFill>
                <a:latin typeface="Calibri"/>
                <a:cs typeface="Calibri"/>
              </a:rPr>
              <a:t>i</a:t>
            </a:r>
            <a:r>
              <a:rPr sz="1200" b="1" spc="-60" dirty="0">
                <a:solidFill>
                  <a:srgbClr val="C6692A"/>
                </a:solidFill>
                <a:latin typeface="Calibri"/>
                <a:cs typeface="Calibri"/>
              </a:rPr>
              <a:t>da</a:t>
            </a:r>
            <a:r>
              <a:rPr sz="1200" b="1" spc="-70" dirty="0">
                <a:solidFill>
                  <a:srgbClr val="C6692A"/>
                </a:solidFill>
                <a:latin typeface="Calibri"/>
                <a:cs typeface="Calibri"/>
              </a:rPr>
              <a:t>de</a:t>
            </a:r>
            <a:r>
              <a:rPr sz="1200" b="1" spc="-30" dirty="0">
                <a:solidFill>
                  <a:srgbClr val="C6692A"/>
                </a:solidFill>
                <a:latin typeface="Calibri"/>
                <a:cs typeface="Calibri"/>
              </a:rPr>
              <a:t>s</a:t>
            </a:r>
            <a:r>
              <a:rPr sz="1200" b="1" spc="-55" dirty="0">
                <a:solidFill>
                  <a:srgbClr val="C6692A"/>
                </a:solidFill>
                <a:latin typeface="Calibri"/>
                <a:cs typeface="Calibri"/>
              </a:rPr>
              <a:t> </a:t>
            </a:r>
            <a:r>
              <a:rPr sz="1200" b="1" spc="-70" dirty="0">
                <a:solidFill>
                  <a:srgbClr val="C6692A"/>
                </a:solidFill>
                <a:latin typeface="Calibri"/>
                <a:cs typeface="Calibri"/>
              </a:rPr>
              <a:t>de</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S</a:t>
            </a:r>
            <a:r>
              <a:rPr sz="1200" b="1" spc="-50" dirty="0">
                <a:solidFill>
                  <a:srgbClr val="C6692A"/>
                </a:solidFill>
                <a:latin typeface="Calibri"/>
                <a:cs typeface="Calibri"/>
              </a:rPr>
              <a:t>i</a:t>
            </a:r>
            <a:r>
              <a:rPr sz="1200" b="1" spc="-45" dirty="0">
                <a:solidFill>
                  <a:srgbClr val="C6692A"/>
                </a:solidFill>
                <a:latin typeface="Calibri"/>
                <a:cs typeface="Calibri"/>
              </a:rPr>
              <a:t>s</a:t>
            </a:r>
            <a:r>
              <a:rPr sz="1200" b="1" spc="-50" dirty="0">
                <a:solidFill>
                  <a:srgbClr val="C6692A"/>
                </a:solidFill>
                <a:latin typeface="Calibri"/>
                <a:cs typeface="Calibri"/>
              </a:rPr>
              <a:t>t</a:t>
            </a:r>
            <a:r>
              <a:rPr sz="1200" b="1" spc="-75" dirty="0">
                <a:solidFill>
                  <a:srgbClr val="C6692A"/>
                </a:solidFill>
                <a:latin typeface="Calibri"/>
                <a:cs typeface="Calibri"/>
              </a:rPr>
              <a:t>em</a:t>
            </a:r>
            <a:r>
              <a:rPr sz="1200" b="1" spc="-35" dirty="0">
                <a:solidFill>
                  <a:srgbClr val="C6692A"/>
                </a:solidFill>
                <a:latin typeface="Calibri"/>
                <a:cs typeface="Calibri"/>
              </a:rPr>
              <a:t>a</a:t>
            </a:r>
            <a:r>
              <a:rPr sz="1200" b="1" spc="-50" dirty="0">
                <a:solidFill>
                  <a:srgbClr val="C6692A"/>
                </a:solidFill>
                <a:latin typeface="Calibri"/>
                <a:cs typeface="Calibri"/>
              </a:rPr>
              <a:t> </a:t>
            </a:r>
            <a:r>
              <a:rPr sz="1200" b="1" spc="-65" dirty="0">
                <a:solidFill>
                  <a:srgbClr val="C6692A"/>
                </a:solidFill>
                <a:latin typeface="Calibri"/>
                <a:cs typeface="Calibri"/>
              </a:rPr>
              <a:t>N</a:t>
            </a:r>
            <a:r>
              <a:rPr sz="1200" b="1" spc="-50" dirty="0">
                <a:solidFill>
                  <a:srgbClr val="C6692A"/>
                </a:solidFill>
                <a:latin typeface="Calibri"/>
                <a:cs typeface="Calibri"/>
              </a:rPr>
              <a:t>a</a:t>
            </a:r>
            <a:r>
              <a:rPr sz="1200" b="1" spc="-75" dirty="0">
                <a:solidFill>
                  <a:srgbClr val="C6692A"/>
                </a:solidFill>
                <a:latin typeface="Calibri"/>
                <a:cs typeface="Calibri"/>
              </a:rPr>
              <a:t>c</a:t>
            </a:r>
            <a:r>
              <a:rPr sz="1200" b="1" spc="-25" dirty="0">
                <a:solidFill>
                  <a:srgbClr val="C6692A"/>
                </a:solidFill>
                <a:latin typeface="Calibri"/>
                <a:cs typeface="Calibri"/>
              </a:rPr>
              <a:t>i</a:t>
            </a:r>
            <a:r>
              <a:rPr sz="1200" b="1" spc="-75" dirty="0">
                <a:solidFill>
                  <a:srgbClr val="C6692A"/>
                </a:solidFill>
                <a:latin typeface="Calibri"/>
                <a:cs typeface="Calibri"/>
              </a:rPr>
              <a:t>o</a:t>
            </a:r>
            <a:r>
              <a:rPr sz="1200" b="1" spc="-55" dirty="0">
                <a:solidFill>
                  <a:srgbClr val="C6692A"/>
                </a:solidFill>
                <a:latin typeface="Calibri"/>
                <a:cs typeface="Calibri"/>
              </a:rPr>
              <a:t>n</a:t>
            </a:r>
            <a:r>
              <a:rPr sz="1200" b="1" spc="-50" dirty="0">
                <a:solidFill>
                  <a:srgbClr val="C6692A"/>
                </a:solidFill>
                <a:latin typeface="Calibri"/>
                <a:cs typeface="Calibri"/>
              </a:rPr>
              <a:t>a</a:t>
            </a:r>
            <a:r>
              <a:rPr sz="1200" b="1" spc="-10" dirty="0">
                <a:solidFill>
                  <a:srgbClr val="C6692A"/>
                </a:solidFill>
                <a:latin typeface="Calibri"/>
                <a:cs typeface="Calibri"/>
              </a:rPr>
              <a:t>l</a:t>
            </a:r>
            <a:r>
              <a:rPr sz="1200" b="1" spc="-55" dirty="0">
                <a:solidFill>
                  <a:srgbClr val="C6692A"/>
                </a:solidFill>
                <a:latin typeface="Calibri"/>
                <a:cs typeface="Calibri"/>
              </a:rPr>
              <a:t> </a:t>
            </a:r>
            <a:r>
              <a:rPr sz="1200" b="1" spc="-65" dirty="0">
                <a:solidFill>
                  <a:srgbClr val="C6692A"/>
                </a:solidFill>
                <a:latin typeface="Calibri"/>
                <a:cs typeface="Calibri"/>
              </a:rPr>
              <a:t>d</a:t>
            </a:r>
            <a:r>
              <a:rPr sz="1200" b="1" spc="-55" dirty="0">
                <a:solidFill>
                  <a:srgbClr val="C6692A"/>
                </a:solidFill>
                <a:latin typeface="Calibri"/>
                <a:cs typeface="Calibri"/>
              </a:rPr>
              <a:t>e </a:t>
            </a:r>
            <a:r>
              <a:rPr sz="1200" b="1" spc="-70" dirty="0">
                <a:solidFill>
                  <a:srgbClr val="C6692A"/>
                </a:solidFill>
                <a:latin typeface="Calibri"/>
                <a:cs typeface="Calibri"/>
              </a:rPr>
              <a:t>Sa</a:t>
            </a:r>
            <a:r>
              <a:rPr sz="1200" b="1" spc="-25" dirty="0">
                <a:solidFill>
                  <a:srgbClr val="C6692A"/>
                </a:solidFill>
                <a:latin typeface="Calibri"/>
                <a:cs typeface="Calibri"/>
              </a:rPr>
              <a:t>l</a:t>
            </a:r>
            <a:r>
              <a:rPr sz="1200" b="1" spc="-60" dirty="0">
                <a:solidFill>
                  <a:srgbClr val="C6692A"/>
                </a:solidFill>
                <a:latin typeface="Calibri"/>
                <a:cs typeface="Calibri"/>
              </a:rPr>
              <a:t>ud</a:t>
            </a:r>
            <a:endParaRPr sz="1200" dirty="0">
              <a:latin typeface="Calibri"/>
              <a:cs typeface="Calibri"/>
            </a:endParaRPr>
          </a:p>
          <a:p>
            <a:pPr>
              <a:lnSpc>
                <a:spcPct val="100000"/>
              </a:lnSpc>
              <a:spcBef>
                <a:spcPts val="45"/>
              </a:spcBef>
              <a:buAutoNum type="romanUcPeriod" startAt="6"/>
            </a:pPr>
            <a:endParaRPr sz="1200" dirty="0">
              <a:latin typeface="Calibri"/>
              <a:cs typeface="Calibri"/>
            </a:endParaRPr>
          </a:p>
          <a:p>
            <a:pPr marL="244475" marR="497205" indent="-244475">
              <a:lnSpc>
                <a:spcPct val="105000"/>
              </a:lnSpc>
              <a:spcBef>
                <a:spcPts val="5"/>
              </a:spcBef>
              <a:buAutoNum type="romanUcPeriod" startAt="6"/>
              <a:tabLst>
                <a:tab pos="244475" algn="l"/>
              </a:tabLst>
            </a:pPr>
            <a:r>
              <a:rPr sz="1200" b="1" spc="-50" dirty="0">
                <a:solidFill>
                  <a:srgbClr val="BE3632"/>
                </a:solidFill>
                <a:latin typeface="Calibri"/>
                <a:cs typeface="Calibri"/>
              </a:rPr>
              <a:t>Educación</a:t>
            </a:r>
            <a:r>
              <a:rPr sz="1200" b="1" spc="10" dirty="0">
                <a:solidFill>
                  <a:srgbClr val="BE3632"/>
                </a:solidFill>
                <a:latin typeface="Calibri"/>
                <a:cs typeface="Calibri"/>
              </a:rPr>
              <a:t> </a:t>
            </a:r>
            <a:r>
              <a:rPr sz="1200" b="1" spc="-35" dirty="0">
                <a:solidFill>
                  <a:srgbClr val="BE3632"/>
                </a:solidFill>
                <a:latin typeface="Calibri"/>
                <a:cs typeface="Calibri"/>
              </a:rPr>
              <a:t>y</a:t>
            </a:r>
            <a:r>
              <a:rPr sz="1200" b="1" spc="10" dirty="0">
                <a:solidFill>
                  <a:srgbClr val="BE3632"/>
                </a:solidFill>
                <a:latin typeface="Calibri"/>
                <a:cs typeface="Calibri"/>
              </a:rPr>
              <a:t> </a:t>
            </a:r>
            <a:r>
              <a:rPr sz="1200" b="1" spc="-45" dirty="0">
                <a:solidFill>
                  <a:srgbClr val="BE3632"/>
                </a:solidFill>
                <a:latin typeface="Calibri"/>
                <a:cs typeface="Calibri"/>
              </a:rPr>
              <a:t>conocimiento,</a:t>
            </a:r>
            <a:r>
              <a:rPr sz="1200" b="1" spc="-5" dirty="0">
                <a:solidFill>
                  <a:srgbClr val="BE3632"/>
                </a:solidFill>
                <a:latin typeface="Calibri"/>
                <a:cs typeface="Calibri"/>
              </a:rPr>
              <a:t> </a:t>
            </a:r>
            <a:r>
              <a:rPr sz="1200" b="1" spc="-45" dirty="0">
                <a:solidFill>
                  <a:srgbClr val="BE3632"/>
                </a:solidFill>
                <a:latin typeface="Calibri"/>
                <a:cs typeface="Calibri"/>
              </a:rPr>
              <a:t>formación </a:t>
            </a:r>
            <a:r>
              <a:rPr sz="1200" b="1" spc="-254" dirty="0">
                <a:solidFill>
                  <a:srgbClr val="BE3632"/>
                </a:solidFill>
                <a:latin typeface="Calibri"/>
                <a:cs typeface="Calibri"/>
              </a:rPr>
              <a:t> </a:t>
            </a:r>
            <a:r>
              <a:rPr sz="1200" b="1" spc="-45" dirty="0">
                <a:solidFill>
                  <a:srgbClr val="BE3632"/>
                </a:solidFill>
                <a:latin typeface="Calibri"/>
                <a:cs typeface="Calibri"/>
              </a:rPr>
              <a:t>continua</a:t>
            </a:r>
            <a:r>
              <a:rPr sz="1200" b="1" spc="-5" dirty="0">
                <a:solidFill>
                  <a:srgbClr val="BE3632"/>
                </a:solidFill>
                <a:latin typeface="Calibri"/>
                <a:cs typeface="Calibri"/>
              </a:rPr>
              <a:t> </a:t>
            </a:r>
            <a:r>
              <a:rPr sz="1200" b="1" spc="-35" dirty="0">
                <a:solidFill>
                  <a:srgbClr val="BE3632"/>
                </a:solidFill>
                <a:latin typeface="Calibri"/>
                <a:cs typeface="Calibri"/>
              </a:rPr>
              <a:t>y</a:t>
            </a:r>
            <a:r>
              <a:rPr sz="1200" b="1" spc="15" dirty="0">
                <a:solidFill>
                  <a:srgbClr val="BE3632"/>
                </a:solidFill>
                <a:latin typeface="Calibri"/>
                <a:cs typeface="Calibri"/>
              </a:rPr>
              <a:t> </a:t>
            </a:r>
            <a:r>
              <a:rPr sz="1200" b="1" spc="-40" dirty="0">
                <a:solidFill>
                  <a:srgbClr val="BE3632"/>
                </a:solidFill>
                <a:latin typeface="Calibri"/>
                <a:cs typeface="Calibri"/>
              </a:rPr>
              <a:t>desarrollo</a:t>
            </a:r>
            <a:r>
              <a:rPr sz="1200" b="1" spc="-15" dirty="0">
                <a:solidFill>
                  <a:srgbClr val="BE3632"/>
                </a:solidFill>
                <a:latin typeface="Calibri"/>
                <a:cs typeface="Calibri"/>
              </a:rPr>
              <a:t> </a:t>
            </a:r>
            <a:r>
              <a:rPr sz="1200" b="1" spc="-55" dirty="0">
                <a:solidFill>
                  <a:srgbClr val="BE3632"/>
                </a:solidFill>
                <a:latin typeface="Calibri"/>
                <a:cs typeface="Calibri"/>
              </a:rPr>
              <a:t>de</a:t>
            </a:r>
            <a:r>
              <a:rPr sz="1200" b="1" dirty="0">
                <a:solidFill>
                  <a:srgbClr val="BE3632"/>
                </a:solidFill>
                <a:latin typeface="Calibri"/>
                <a:cs typeface="Calibri"/>
              </a:rPr>
              <a:t> </a:t>
            </a:r>
            <a:r>
              <a:rPr sz="1200" b="1" spc="-50" dirty="0">
                <a:solidFill>
                  <a:srgbClr val="BE3632"/>
                </a:solidFill>
                <a:latin typeface="Calibri"/>
                <a:cs typeface="Calibri"/>
              </a:rPr>
              <a:t>capacidades</a:t>
            </a:r>
            <a:endParaRPr sz="1200" dirty="0">
              <a:latin typeface="Calibri"/>
              <a:cs typeface="Calibri"/>
            </a:endParaRPr>
          </a:p>
        </p:txBody>
      </p:sp>
      <p:sp>
        <p:nvSpPr>
          <p:cNvPr id="17" name="object 13">
            <a:extLst>
              <a:ext uri="{FF2B5EF4-FFF2-40B4-BE49-F238E27FC236}">
                <a16:creationId xmlns:a16="http://schemas.microsoft.com/office/drawing/2014/main" id="{E284B23D-AB55-42F7-A758-1CA24719872F}"/>
              </a:ext>
            </a:extLst>
          </p:cNvPr>
          <p:cNvSpPr txBox="1"/>
          <p:nvPr/>
        </p:nvSpPr>
        <p:spPr>
          <a:xfrm>
            <a:off x="10806199" y="3047650"/>
            <a:ext cx="676275"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BE3632"/>
                </a:solidFill>
                <a:latin typeface="Calibri"/>
                <a:cs typeface="Calibri"/>
              </a:rPr>
              <a:t>7.317</a:t>
            </a:r>
            <a:r>
              <a:rPr sz="1400" b="1" spc="10" dirty="0">
                <a:solidFill>
                  <a:srgbClr val="BE3632"/>
                </a:solidFill>
                <a:latin typeface="Calibri"/>
                <a:cs typeface="Calibri"/>
              </a:rPr>
              <a:t> </a:t>
            </a:r>
            <a:r>
              <a:rPr sz="1400" b="1" spc="-140" dirty="0">
                <a:solidFill>
                  <a:srgbClr val="BE3632"/>
                </a:solidFill>
                <a:latin typeface="Calibri"/>
                <a:cs typeface="Calibri"/>
              </a:rPr>
              <a:t>M</a:t>
            </a:r>
            <a:r>
              <a:rPr sz="1400" b="1" spc="-140" dirty="0">
                <a:solidFill>
                  <a:srgbClr val="BE3632"/>
                </a:solidFill>
                <a:latin typeface="Trebuchet MS"/>
                <a:cs typeface="Trebuchet MS"/>
              </a:rPr>
              <a:t>€</a:t>
            </a:r>
            <a:endParaRPr sz="1400" dirty="0">
              <a:latin typeface="Trebuchet MS"/>
              <a:cs typeface="Trebuchet MS"/>
            </a:endParaRPr>
          </a:p>
        </p:txBody>
      </p:sp>
      <p:sp>
        <p:nvSpPr>
          <p:cNvPr id="18" name="object 14">
            <a:extLst>
              <a:ext uri="{FF2B5EF4-FFF2-40B4-BE49-F238E27FC236}">
                <a16:creationId xmlns:a16="http://schemas.microsoft.com/office/drawing/2014/main" id="{44E083F8-8345-450D-983E-18712C998AEA}"/>
              </a:ext>
            </a:extLst>
          </p:cNvPr>
          <p:cNvSpPr txBox="1"/>
          <p:nvPr/>
        </p:nvSpPr>
        <p:spPr>
          <a:xfrm>
            <a:off x="7609927" y="3524154"/>
            <a:ext cx="2453640" cy="409575"/>
          </a:xfrm>
          <a:prstGeom prst="rect">
            <a:avLst/>
          </a:prstGeom>
        </p:spPr>
        <p:txBody>
          <a:bodyPr vert="horz" wrap="square" lIns="0" tIns="12700" rIns="0" bIns="0" rtlCol="0">
            <a:spAutoFit/>
          </a:bodyPr>
          <a:lstStyle/>
          <a:p>
            <a:pPr marL="309245" marR="5080" indent="-309880">
              <a:lnSpc>
                <a:spcPct val="105000"/>
              </a:lnSpc>
              <a:spcBef>
                <a:spcPts val="100"/>
              </a:spcBef>
            </a:pPr>
            <a:r>
              <a:rPr sz="1200" b="1" spc="10" dirty="0">
                <a:solidFill>
                  <a:srgbClr val="933F80"/>
                </a:solidFill>
                <a:latin typeface="Calibri"/>
                <a:cs typeface="Calibri"/>
              </a:rPr>
              <a:t>VIII.</a:t>
            </a:r>
            <a:r>
              <a:rPr sz="1200" b="1" spc="80" dirty="0">
                <a:solidFill>
                  <a:srgbClr val="933F80"/>
                </a:solidFill>
                <a:latin typeface="Calibri"/>
                <a:cs typeface="Calibri"/>
              </a:rPr>
              <a:t> </a:t>
            </a:r>
            <a:r>
              <a:rPr sz="1200" b="1" spc="-30" dirty="0">
                <a:solidFill>
                  <a:srgbClr val="933F80"/>
                </a:solidFill>
                <a:latin typeface="Calibri"/>
                <a:cs typeface="Calibri"/>
              </a:rPr>
              <a:t>Nueva</a:t>
            </a:r>
            <a:r>
              <a:rPr sz="1200" b="1" spc="85" dirty="0">
                <a:solidFill>
                  <a:srgbClr val="933F80"/>
                </a:solidFill>
                <a:latin typeface="Calibri"/>
                <a:cs typeface="Calibri"/>
              </a:rPr>
              <a:t> </a:t>
            </a:r>
            <a:r>
              <a:rPr sz="1200" b="1" spc="-35" dirty="0">
                <a:solidFill>
                  <a:srgbClr val="933F80"/>
                </a:solidFill>
                <a:latin typeface="Calibri"/>
                <a:cs typeface="Calibri"/>
              </a:rPr>
              <a:t>economía</a:t>
            </a:r>
            <a:r>
              <a:rPr sz="1200" b="1" spc="8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los</a:t>
            </a:r>
            <a:r>
              <a:rPr sz="1200" b="1" spc="70" dirty="0">
                <a:solidFill>
                  <a:srgbClr val="933F80"/>
                </a:solidFill>
                <a:latin typeface="Calibri"/>
                <a:cs typeface="Calibri"/>
              </a:rPr>
              <a:t> </a:t>
            </a:r>
            <a:r>
              <a:rPr sz="1200" b="1" spc="-30" dirty="0">
                <a:solidFill>
                  <a:srgbClr val="933F80"/>
                </a:solidFill>
                <a:latin typeface="Calibri"/>
                <a:cs typeface="Calibri"/>
              </a:rPr>
              <a:t>cuidados</a:t>
            </a:r>
            <a:r>
              <a:rPr sz="1200" b="1" spc="85" dirty="0">
                <a:solidFill>
                  <a:srgbClr val="933F80"/>
                </a:solidFill>
                <a:latin typeface="Calibri"/>
                <a:cs typeface="Calibri"/>
              </a:rPr>
              <a:t> </a:t>
            </a:r>
            <a:r>
              <a:rPr sz="1200" b="1" spc="-35" dirty="0">
                <a:solidFill>
                  <a:srgbClr val="933F80"/>
                </a:solidFill>
                <a:latin typeface="Calibri"/>
                <a:cs typeface="Calibri"/>
              </a:rPr>
              <a:t>y </a:t>
            </a:r>
            <a:r>
              <a:rPr sz="1200" b="1" spc="-254" dirty="0">
                <a:solidFill>
                  <a:srgbClr val="933F80"/>
                </a:solidFill>
                <a:latin typeface="Calibri"/>
                <a:cs typeface="Calibri"/>
              </a:rPr>
              <a:t> </a:t>
            </a:r>
            <a:r>
              <a:rPr sz="1200" b="1" spc="-20" dirty="0">
                <a:solidFill>
                  <a:srgbClr val="933F80"/>
                </a:solidFill>
                <a:latin typeface="Calibri"/>
                <a:cs typeface="Calibri"/>
              </a:rPr>
              <a:t>políticas</a:t>
            </a:r>
            <a:r>
              <a:rPr sz="1200" b="1" spc="75" dirty="0">
                <a:solidFill>
                  <a:srgbClr val="933F80"/>
                </a:solidFill>
                <a:latin typeface="Calibri"/>
                <a:cs typeface="Calibri"/>
              </a:rPr>
              <a:t> </a:t>
            </a:r>
            <a:r>
              <a:rPr sz="1200" b="1" spc="-50" dirty="0">
                <a:solidFill>
                  <a:srgbClr val="933F80"/>
                </a:solidFill>
                <a:latin typeface="Calibri"/>
                <a:cs typeface="Calibri"/>
              </a:rPr>
              <a:t>de</a:t>
            </a:r>
            <a:r>
              <a:rPr sz="1200" b="1" spc="75" dirty="0">
                <a:solidFill>
                  <a:srgbClr val="933F80"/>
                </a:solidFill>
                <a:latin typeface="Calibri"/>
                <a:cs typeface="Calibri"/>
              </a:rPr>
              <a:t> </a:t>
            </a:r>
            <a:r>
              <a:rPr sz="1200" b="1" spc="-30" dirty="0">
                <a:solidFill>
                  <a:srgbClr val="933F80"/>
                </a:solidFill>
                <a:latin typeface="Calibri"/>
                <a:cs typeface="Calibri"/>
              </a:rPr>
              <a:t>empleo</a:t>
            </a:r>
            <a:endParaRPr sz="1200" dirty="0">
              <a:latin typeface="Calibri"/>
              <a:cs typeface="Calibri"/>
            </a:endParaRPr>
          </a:p>
        </p:txBody>
      </p:sp>
      <p:sp>
        <p:nvSpPr>
          <p:cNvPr id="19" name="object 15">
            <a:extLst>
              <a:ext uri="{FF2B5EF4-FFF2-40B4-BE49-F238E27FC236}">
                <a16:creationId xmlns:a16="http://schemas.microsoft.com/office/drawing/2014/main" id="{FA93EB66-085C-4F63-9C4E-7FAC1A7387D8}"/>
              </a:ext>
            </a:extLst>
          </p:cNvPr>
          <p:cNvSpPr txBox="1"/>
          <p:nvPr/>
        </p:nvSpPr>
        <p:spPr>
          <a:xfrm>
            <a:off x="10829694" y="3620674"/>
            <a:ext cx="653415" cy="238760"/>
          </a:xfrm>
          <a:prstGeom prst="rect">
            <a:avLst/>
          </a:prstGeom>
        </p:spPr>
        <p:txBody>
          <a:bodyPr vert="horz" wrap="square" lIns="0" tIns="12700" rIns="0" bIns="0" rtlCol="0">
            <a:spAutoFit/>
          </a:bodyPr>
          <a:lstStyle/>
          <a:p>
            <a:pPr>
              <a:lnSpc>
                <a:spcPct val="100000"/>
              </a:lnSpc>
              <a:spcBef>
                <a:spcPts val="100"/>
              </a:spcBef>
            </a:pPr>
            <a:r>
              <a:rPr sz="1400" b="1" spc="-40" dirty="0">
                <a:solidFill>
                  <a:srgbClr val="933F80"/>
                </a:solidFill>
                <a:latin typeface="Calibri"/>
                <a:cs typeface="Calibri"/>
              </a:rPr>
              <a:t>4</a:t>
            </a:r>
            <a:r>
              <a:rPr sz="1400" b="1" spc="-25" dirty="0">
                <a:solidFill>
                  <a:srgbClr val="933F80"/>
                </a:solidFill>
                <a:latin typeface="Calibri"/>
                <a:cs typeface="Calibri"/>
              </a:rPr>
              <a:t>.</a:t>
            </a:r>
            <a:r>
              <a:rPr sz="1400" b="1" spc="-65" dirty="0">
                <a:solidFill>
                  <a:srgbClr val="933F80"/>
                </a:solidFill>
                <a:latin typeface="Calibri"/>
                <a:cs typeface="Calibri"/>
              </a:rPr>
              <a:t>855</a:t>
            </a:r>
            <a:r>
              <a:rPr sz="1400" b="1" spc="5" dirty="0">
                <a:solidFill>
                  <a:srgbClr val="933F80"/>
                </a:solidFill>
                <a:latin typeface="Calibri"/>
                <a:cs typeface="Calibri"/>
              </a:rPr>
              <a:t> </a:t>
            </a:r>
            <a:r>
              <a:rPr sz="1400" b="1" spc="-135" dirty="0">
                <a:solidFill>
                  <a:srgbClr val="933F80"/>
                </a:solidFill>
                <a:latin typeface="Calibri"/>
                <a:cs typeface="Calibri"/>
              </a:rPr>
              <a:t>M</a:t>
            </a:r>
            <a:r>
              <a:rPr sz="1400" b="1" spc="-175" dirty="0">
                <a:solidFill>
                  <a:srgbClr val="933F80"/>
                </a:solidFill>
                <a:latin typeface="Trebuchet MS"/>
                <a:cs typeface="Trebuchet MS"/>
              </a:rPr>
              <a:t>€</a:t>
            </a:r>
            <a:endParaRPr sz="1400" dirty="0">
              <a:latin typeface="Trebuchet MS"/>
              <a:cs typeface="Trebuchet MS"/>
            </a:endParaRPr>
          </a:p>
        </p:txBody>
      </p:sp>
      <p:sp>
        <p:nvSpPr>
          <p:cNvPr id="20" name="object 16">
            <a:extLst>
              <a:ext uri="{FF2B5EF4-FFF2-40B4-BE49-F238E27FC236}">
                <a16:creationId xmlns:a16="http://schemas.microsoft.com/office/drawing/2014/main" id="{5D42B3F6-424A-4A9D-A173-FE0FE9232E5E}"/>
              </a:ext>
            </a:extLst>
          </p:cNvPr>
          <p:cNvSpPr txBox="1"/>
          <p:nvPr/>
        </p:nvSpPr>
        <p:spPr>
          <a:xfrm>
            <a:off x="7609927" y="4081939"/>
            <a:ext cx="2591435" cy="434340"/>
          </a:xfrm>
          <a:prstGeom prst="rect">
            <a:avLst/>
          </a:prstGeom>
        </p:spPr>
        <p:txBody>
          <a:bodyPr vert="horz" wrap="square" lIns="0" tIns="12700" rIns="0" bIns="0" rtlCol="0">
            <a:spAutoFit/>
          </a:bodyPr>
          <a:lstStyle/>
          <a:p>
            <a:pPr marL="215900" marR="5080" indent="-216535">
              <a:lnSpc>
                <a:spcPct val="111700"/>
              </a:lnSpc>
              <a:spcBef>
                <a:spcPts val="100"/>
              </a:spcBef>
            </a:pPr>
            <a:r>
              <a:rPr sz="1200" b="1" spc="-15" dirty="0">
                <a:solidFill>
                  <a:srgbClr val="4B4D8C"/>
                </a:solidFill>
                <a:latin typeface="Calibri"/>
                <a:cs typeface="Calibri"/>
              </a:rPr>
              <a:t>IX.</a:t>
            </a:r>
            <a:r>
              <a:rPr sz="1200" b="1" spc="70" dirty="0">
                <a:solidFill>
                  <a:srgbClr val="4B4D8C"/>
                </a:solidFill>
                <a:latin typeface="Calibri"/>
                <a:cs typeface="Calibri"/>
              </a:rPr>
              <a:t> </a:t>
            </a:r>
            <a:r>
              <a:rPr sz="1200" b="1" spc="-15" dirty="0">
                <a:solidFill>
                  <a:srgbClr val="4B4D8C"/>
                </a:solidFill>
                <a:latin typeface="Calibri"/>
                <a:cs typeface="Calibri"/>
              </a:rPr>
              <a:t>Impulso</a:t>
            </a:r>
            <a:r>
              <a:rPr sz="1200" b="1" spc="75" dirty="0">
                <a:solidFill>
                  <a:srgbClr val="4B4D8C"/>
                </a:solidFill>
                <a:latin typeface="Calibri"/>
                <a:cs typeface="Calibri"/>
              </a:rPr>
              <a:t> </a:t>
            </a:r>
            <a:r>
              <a:rPr sz="1200" b="1" spc="-50" dirty="0">
                <a:solidFill>
                  <a:srgbClr val="4B4D8C"/>
                </a:solidFill>
                <a:latin typeface="Calibri"/>
                <a:cs typeface="Calibri"/>
              </a:rPr>
              <a:t>de</a:t>
            </a:r>
            <a:r>
              <a:rPr sz="1200" b="1" spc="75"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industria</a:t>
            </a:r>
            <a:r>
              <a:rPr sz="1200" b="1" spc="85" dirty="0">
                <a:solidFill>
                  <a:srgbClr val="4B4D8C"/>
                </a:solidFill>
                <a:latin typeface="Calibri"/>
                <a:cs typeface="Calibri"/>
              </a:rPr>
              <a:t> </a:t>
            </a:r>
            <a:r>
              <a:rPr sz="1200" b="1" spc="-50" dirty="0">
                <a:solidFill>
                  <a:srgbClr val="4B4D8C"/>
                </a:solidFill>
                <a:latin typeface="Calibri"/>
                <a:cs typeface="Calibri"/>
              </a:rPr>
              <a:t>de</a:t>
            </a:r>
            <a:r>
              <a:rPr sz="1200" b="1" spc="80" dirty="0">
                <a:solidFill>
                  <a:srgbClr val="4B4D8C"/>
                </a:solidFill>
                <a:latin typeface="Calibri"/>
                <a:cs typeface="Calibri"/>
              </a:rPr>
              <a:t> </a:t>
            </a:r>
            <a:r>
              <a:rPr sz="1200" b="1" spc="-20" dirty="0">
                <a:solidFill>
                  <a:srgbClr val="4B4D8C"/>
                </a:solidFill>
                <a:latin typeface="Calibri"/>
                <a:cs typeface="Calibri"/>
              </a:rPr>
              <a:t>la</a:t>
            </a:r>
            <a:r>
              <a:rPr sz="1200" b="1" spc="80" dirty="0">
                <a:solidFill>
                  <a:srgbClr val="4B4D8C"/>
                </a:solidFill>
                <a:latin typeface="Calibri"/>
                <a:cs typeface="Calibri"/>
              </a:rPr>
              <a:t> </a:t>
            </a:r>
            <a:r>
              <a:rPr sz="1200" b="1" spc="-20" dirty="0">
                <a:solidFill>
                  <a:srgbClr val="4B4D8C"/>
                </a:solidFill>
                <a:latin typeface="Calibri"/>
                <a:cs typeface="Calibri"/>
              </a:rPr>
              <a:t>cultura</a:t>
            </a:r>
            <a:r>
              <a:rPr sz="1200" b="1" spc="85" dirty="0">
                <a:solidFill>
                  <a:srgbClr val="4B4D8C"/>
                </a:solidFill>
                <a:latin typeface="Calibri"/>
                <a:cs typeface="Calibri"/>
              </a:rPr>
              <a:t> </a:t>
            </a:r>
            <a:r>
              <a:rPr sz="1200" b="1" spc="-35" dirty="0">
                <a:solidFill>
                  <a:srgbClr val="4B4D8C"/>
                </a:solidFill>
                <a:latin typeface="Calibri"/>
                <a:cs typeface="Calibri"/>
              </a:rPr>
              <a:t>y </a:t>
            </a:r>
            <a:r>
              <a:rPr sz="1200" b="1" spc="-254" dirty="0">
                <a:solidFill>
                  <a:srgbClr val="4B4D8C"/>
                </a:solidFill>
                <a:latin typeface="Calibri"/>
                <a:cs typeface="Calibri"/>
              </a:rPr>
              <a:t> </a:t>
            </a:r>
            <a:r>
              <a:rPr sz="1200" b="1" spc="-30" dirty="0">
                <a:solidFill>
                  <a:srgbClr val="4B4D8C"/>
                </a:solidFill>
                <a:latin typeface="Calibri"/>
                <a:cs typeface="Calibri"/>
              </a:rPr>
              <a:t>el</a:t>
            </a:r>
            <a:r>
              <a:rPr sz="1200" b="1" spc="70" dirty="0">
                <a:solidFill>
                  <a:srgbClr val="4B4D8C"/>
                </a:solidFill>
                <a:latin typeface="Calibri"/>
                <a:cs typeface="Calibri"/>
              </a:rPr>
              <a:t> </a:t>
            </a:r>
            <a:r>
              <a:rPr sz="1200" b="1" spc="-30" dirty="0">
                <a:solidFill>
                  <a:srgbClr val="4B4D8C"/>
                </a:solidFill>
                <a:latin typeface="Calibri"/>
                <a:cs typeface="Calibri"/>
              </a:rPr>
              <a:t>deporte</a:t>
            </a:r>
            <a:endParaRPr sz="1200" dirty="0">
              <a:latin typeface="Calibri"/>
              <a:cs typeface="Calibri"/>
            </a:endParaRPr>
          </a:p>
        </p:txBody>
      </p:sp>
      <p:sp>
        <p:nvSpPr>
          <p:cNvPr id="21" name="object 17">
            <a:extLst>
              <a:ext uri="{FF2B5EF4-FFF2-40B4-BE49-F238E27FC236}">
                <a16:creationId xmlns:a16="http://schemas.microsoft.com/office/drawing/2014/main" id="{74E07B6B-336F-41B8-8D2E-98D857E9D82D}"/>
              </a:ext>
            </a:extLst>
          </p:cNvPr>
          <p:cNvSpPr txBox="1"/>
          <p:nvPr/>
        </p:nvSpPr>
        <p:spPr>
          <a:xfrm>
            <a:off x="10958599" y="4196747"/>
            <a:ext cx="523875" cy="238760"/>
          </a:xfrm>
          <a:prstGeom prst="rect">
            <a:avLst/>
          </a:prstGeom>
        </p:spPr>
        <p:txBody>
          <a:bodyPr vert="horz" wrap="square" lIns="0" tIns="12700" rIns="0" bIns="0" rtlCol="0">
            <a:spAutoFit/>
          </a:bodyPr>
          <a:lstStyle/>
          <a:p>
            <a:pPr>
              <a:lnSpc>
                <a:spcPct val="100000"/>
              </a:lnSpc>
              <a:spcBef>
                <a:spcPts val="100"/>
              </a:spcBef>
            </a:pPr>
            <a:r>
              <a:rPr sz="1400" b="1" spc="-65" dirty="0">
                <a:solidFill>
                  <a:srgbClr val="4B4D8C"/>
                </a:solidFill>
                <a:latin typeface="Calibri"/>
                <a:cs typeface="Calibri"/>
              </a:rPr>
              <a:t>825</a:t>
            </a:r>
            <a:r>
              <a:rPr sz="1400" b="1" spc="15" dirty="0">
                <a:solidFill>
                  <a:srgbClr val="4B4D8C"/>
                </a:solidFill>
                <a:latin typeface="Calibri"/>
                <a:cs typeface="Calibri"/>
              </a:rPr>
              <a:t> </a:t>
            </a:r>
            <a:r>
              <a:rPr sz="1400" b="1" spc="-135" dirty="0">
                <a:solidFill>
                  <a:srgbClr val="4B4D8C"/>
                </a:solidFill>
                <a:latin typeface="Calibri"/>
                <a:cs typeface="Calibri"/>
              </a:rPr>
              <a:t>M</a:t>
            </a:r>
            <a:r>
              <a:rPr sz="1400" b="1" spc="-175" dirty="0">
                <a:solidFill>
                  <a:srgbClr val="4B4D8C"/>
                </a:solidFill>
                <a:latin typeface="Trebuchet MS"/>
                <a:cs typeface="Trebuchet MS"/>
              </a:rPr>
              <a:t>€</a:t>
            </a:r>
            <a:endParaRPr sz="1400" dirty="0">
              <a:latin typeface="Trebuchet MS"/>
              <a:cs typeface="Trebuchet MS"/>
            </a:endParaRPr>
          </a:p>
        </p:txBody>
      </p:sp>
      <p:sp>
        <p:nvSpPr>
          <p:cNvPr id="22" name="object 18">
            <a:extLst>
              <a:ext uri="{FF2B5EF4-FFF2-40B4-BE49-F238E27FC236}">
                <a16:creationId xmlns:a16="http://schemas.microsoft.com/office/drawing/2014/main" id="{E08941DE-C7C1-43EF-9B64-A1BAF208C20B}"/>
              </a:ext>
            </a:extLst>
          </p:cNvPr>
          <p:cNvSpPr txBox="1"/>
          <p:nvPr/>
        </p:nvSpPr>
        <p:spPr>
          <a:xfrm>
            <a:off x="7610562" y="4673251"/>
            <a:ext cx="2782570" cy="434340"/>
          </a:xfrm>
          <a:prstGeom prst="rect">
            <a:avLst/>
          </a:prstGeom>
        </p:spPr>
        <p:txBody>
          <a:bodyPr vert="horz" wrap="square" lIns="0" tIns="33655" rIns="0" bIns="0" rtlCol="0">
            <a:spAutoFit/>
          </a:bodyPr>
          <a:lstStyle/>
          <a:p>
            <a:pPr>
              <a:lnSpc>
                <a:spcPct val="100000"/>
              </a:lnSpc>
              <a:spcBef>
                <a:spcPts val="265"/>
              </a:spcBef>
            </a:pPr>
            <a:r>
              <a:rPr sz="1200" b="1" spc="-45" dirty="0">
                <a:solidFill>
                  <a:srgbClr val="156EA4"/>
                </a:solidFill>
                <a:latin typeface="Calibri"/>
                <a:cs typeface="Calibri"/>
              </a:rPr>
              <a:t>X.</a:t>
            </a:r>
            <a:r>
              <a:rPr sz="1200" b="1" spc="70" dirty="0">
                <a:solidFill>
                  <a:srgbClr val="156EA4"/>
                </a:solidFill>
                <a:latin typeface="Calibri"/>
                <a:cs typeface="Calibri"/>
              </a:rPr>
              <a:t> </a:t>
            </a:r>
            <a:r>
              <a:rPr sz="1200" b="1" spc="-35" dirty="0">
                <a:solidFill>
                  <a:srgbClr val="156EA4"/>
                </a:solidFill>
                <a:latin typeface="Calibri"/>
                <a:cs typeface="Calibri"/>
              </a:rPr>
              <a:t>Modernización</a:t>
            </a:r>
            <a:r>
              <a:rPr sz="1200" b="1" spc="85" dirty="0">
                <a:solidFill>
                  <a:srgbClr val="156EA4"/>
                </a:solidFill>
                <a:latin typeface="Calibri"/>
                <a:cs typeface="Calibri"/>
              </a:rPr>
              <a:t> </a:t>
            </a:r>
            <a:r>
              <a:rPr sz="1200" b="1" spc="-35" dirty="0">
                <a:solidFill>
                  <a:srgbClr val="156EA4"/>
                </a:solidFill>
                <a:latin typeface="Calibri"/>
                <a:cs typeface="Calibri"/>
              </a:rPr>
              <a:t>del</a:t>
            </a:r>
            <a:r>
              <a:rPr sz="1200" b="1" spc="75" dirty="0">
                <a:solidFill>
                  <a:srgbClr val="156EA4"/>
                </a:solidFill>
                <a:latin typeface="Calibri"/>
                <a:cs typeface="Calibri"/>
              </a:rPr>
              <a:t> </a:t>
            </a:r>
            <a:r>
              <a:rPr sz="1200" b="1" spc="-25" dirty="0">
                <a:solidFill>
                  <a:srgbClr val="156EA4"/>
                </a:solidFill>
                <a:latin typeface="Calibri"/>
                <a:cs typeface="Calibri"/>
              </a:rPr>
              <a:t>sistema</a:t>
            </a:r>
            <a:r>
              <a:rPr sz="1200" b="1" spc="70" dirty="0">
                <a:solidFill>
                  <a:srgbClr val="156EA4"/>
                </a:solidFill>
                <a:latin typeface="Calibri"/>
                <a:cs typeface="Calibri"/>
              </a:rPr>
              <a:t> </a:t>
            </a:r>
            <a:r>
              <a:rPr sz="1200" b="1" spc="-10" dirty="0">
                <a:solidFill>
                  <a:srgbClr val="156EA4"/>
                </a:solidFill>
                <a:latin typeface="Calibri"/>
                <a:cs typeface="Calibri"/>
              </a:rPr>
              <a:t>fiscal</a:t>
            </a:r>
            <a:endParaRPr sz="1200" dirty="0">
              <a:latin typeface="Calibri"/>
              <a:cs typeface="Calibri"/>
            </a:endParaRPr>
          </a:p>
          <a:p>
            <a:pPr marL="161925">
              <a:lnSpc>
                <a:spcPct val="100000"/>
              </a:lnSpc>
              <a:spcBef>
                <a:spcPts val="170"/>
              </a:spcBef>
            </a:pPr>
            <a:r>
              <a:rPr sz="1200" b="1" spc="-25" dirty="0">
                <a:solidFill>
                  <a:srgbClr val="156EA4"/>
                </a:solidFill>
                <a:latin typeface="Calibri"/>
                <a:cs typeface="Calibri"/>
              </a:rPr>
              <a:t>para</a:t>
            </a:r>
            <a:r>
              <a:rPr sz="1200" b="1" spc="85" dirty="0">
                <a:solidFill>
                  <a:srgbClr val="156EA4"/>
                </a:solidFill>
                <a:latin typeface="Calibri"/>
                <a:cs typeface="Calibri"/>
              </a:rPr>
              <a:t> </a:t>
            </a:r>
            <a:r>
              <a:rPr sz="1200" b="1" spc="-35" dirty="0">
                <a:solidFill>
                  <a:srgbClr val="156EA4"/>
                </a:solidFill>
                <a:latin typeface="Calibri"/>
                <a:cs typeface="Calibri"/>
              </a:rPr>
              <a:t>un</a:t>
            </a:r>
            <a:r>
              <a:rPr sz="1200" b="1" spc="80" dirty="0">
                <a:solidFill>
                  <a:srgbClr val="156EA4"/>
                </a:solidFill>
                <a:latin typeface="Calibri"/>
                <a:cs typeface="Calibri"/>
              </a:rPr>
              <a:t> </a:t>
            </a:r>
            <a:r>
              <a:rPr sz="1200" b="1" spc="-30" dirty="0">
                <a:solidFill>
                  <a:srgbClr val="156EA4"/>
                </a:solidFill>
                <a:latin typeface="Calibri"/>
                <a:cs typeface="Calibri"/>
              </a:rPr>
              <a:t>crecimiento</a:t>
            </a:r>
            <a:r>
              <a:rPr sz="1200" b="1" spc="80" dirty="0">
                <a:solidFill>
                  <a:srgbClr val="156EA4"/>
                </a:solidFill>
                <a:latin typeface="Calibri"/>
                <a:cs typeface="Calibri"/>
              </a:rPr>
              <a:t> </a:t>
            </a:r>
            <a:r>
              <a:rPr sz="1200" b="1" spc="-20" dirty="0">
                <a:solidFill>
                  <a:srgbClr val="156EA4"/>
                </a:solidFill>
                <a:latin typeface="Calibri"/>
                <a:cs typeface="Calibri"/>
              </a:rPr>
              <a:t>inclusivo</a:t>
            </a:r>
            <a:r>
              <a:rPr sz="1200" b="1" spc="80" dirty="0">
                <a:solidFill>
                  <a:srgbClr val="156EA4"/>
                </a:solidFill>
                <a:latin typeface="Calibri"/>
                <a:cs typeface="Calibri"/>
              </a:rPr>
              <a:t> </a:t>
            </a:r>
            <a:r>
              <a:rPr sz="1200" b="1" spc="-35" dirty="0">
                <a:solidFill>
                  <a:srgbClr val="156EA4"/>
                </a:solidFill>
                <a:latin typeface="Calibri"/>
                <a:cs typeface="Calibri"/>
              </a:rPr>
              <a:t>y</a:t>
            </a:r>
            <a:r>
              <a:rPr sz="1200" b="1" spc="75" dirty="0">
                <a:solidFill>
                  <a:srgbClr val="156EA4"/>
                </a:solidFill>
                <a:latin typeface="Calibri"/>
                <a:cs typeface="Calibri"/>
              </a:rPr>
              <a:t> </a:t>
            </a:r>
            <a:r>
              <a:rPr sz="1200" b="1" spc="-20" dirty="0">
                <a:solidFill>
                  <a:srgbClr val="156EA4"/>
                </a:solidFill>
                <a:latin typeface="Calibri"/>
                <a:cs typeface="Calibri"/>
              </a:rPr>
              <a:t>sostenible</a:t>
            </a:r>
            <a:endParaRPr sz="1200" dirty="0">
              <a:latin typeface="Calibri"/>
              <a:cs typeface="Calibri"/>
            </a:endParaRPr>
          </a:p>
        </p:txBody>
      </p:sp>
      <p:sp>
        <p:nvSpPr>
          <p:cNvPr id="23" name="object 19">
            <a:extLst>
              <a:ext uri="{FF2B5EF4-FFF2-40B4-BE49-F238E27FC236}">
                <a16:creationId xmlns:a16="http://schemas.microsoft.com/office/drawing/2014/main" id="{3EB5AC98-1429-4EE5-9959-523F3CFE0C65}"/>
              </a:ext>
            </a:extLst>
          </p:cNvPr>
          <p:cNvSpPr txBox="1"/>
          <p:nvPr/>
        </p:nvSpPr>
        <p:spPr>
          <a:xfrm>
            <a:off x="11385002" y="4772818"/>
            <a:ext cx="97790" cy="238760"/>
          </a:xfrm>
          <a:prstGeom prst="rect">
            <a:avLst/>
          </a:prstGeom>
        </p:spPr>
        <p:txBody>
          <a:bodyPr vert="horz" wrap="square" lIns="0" tIns="12700" rIns="0" bIns="0" rtlCol="0">
            <a:spAutoFit/>
          </a:bodyPr>
          <a:lstStyle/>
          <a:p>
            <a:pPr>
              <a:lnSpc>
                <a:spcPct val="100000"/>
              </a:lnSpc>
              <a:spcBef>
                <a:spcPts val="100"/>
              </a:spcBef>
            </a:pPr>
            <a:r>
              <a:rPr sz="1400" b="1" spc="-35" dirty="0">
                <a:solidFill>
                  <a:srgbClr val="156EA4"/>
                </a:solidFill>
                <a:latin typeface="Calibri"/>
                <a:cs typeface="Calibri"/>
              </a:rPr>
              <a:t>–</a:t>
            </a:r>
            <a:endParaRPr sz="1400" dirty="0">
              <a:latin typeface="Calibri"/>
              <a:cs typeface="Calibri"/>
            </a:endParaRPr>
          </a:p>
        </p:txBody>
      </p:sp>
      <p:graphicFrame>
        <p:nvGraphicFramePr>
          <p:cNvPr id="24" name="object 20">
            <a:extLst>
              <a:ext uri="{FF2B5EF4-FFF2-40B4-BE49-F238E27FC236}">
                <a16:creationId xmlns:a16="http://schemas.microsoft.com/office/drawing/2014/main" id="{F947372D-CC7C-48E9-8CC9-EE9DF4374F57}"/>
              </a:ext>
            </a:extLst>
          </p:cNvPr>
          <p:cNvGraphicFramePr>
            <a:graphicFrameLocks noGrp="1"/>
          </p:cNvGraphicFramePr>
          <p:nvPr/>
        </p:nvGraphicFramePr>
        <p:xfrm>
          <a:off x="636616" y="2317285"/>
          <a:ext cx="4067810" cy="2879725"/>
        </p:xfrm>
        <a:graphic>
          <a:graphicData uri="http://schemas.openxmlformats.org/drawingml/2006/table">
            <a:tbl>
              <a:tblPr firstRow="1" bandRow="1">
                <a:tableStyleId>{2D5ABB26-0587-4C30-8999-92F81FD0307C}</a:tableStyleId>
              </a:tblPr>
              <a:tblGrid>
                <a:gridCol w="3121660">
                  <a:extLst>
                    <a:ext uri="{9D8B030D-6E8A-4147-A177-3AD203B41FA5}">
                      <a16:colId xmlns:a16="http://schemas.microsoft.com/office/drawing/2014/main" val="20000"/>
                    </a:ext>
                  </a:extLst>
                </a:gridCol>
                <a:gridCol w="946150">
                  <a:extLst>
                    <a:ext uri="{9D8B030D-6E8A-4147-A177-3AD203B41FA5}">
                      <a16:colId xmlns:a16="http://schemas.microsoft.com/office/drawing/2014/main" val="20001"/>
                    </a:ext>
                  </a:extLst>
                </a:gridCol>
              </a:tblGrid>
              <a:tr h="1151890">
                <a:tc>
                  <a:txBody>
                    <a:bodyPr/>
                    <a:lstStyle/>
                    <a:p>
                      <a:pPr marL="236220" indent="-128905">
                        <a:lnSpc>
                          <a:spcPct val="100000"/>
                        </a:lnSpc>
                        <a:spcBef>
                          <a:spcPts val="675"/>
                        </a:spcBef>
                        <a:buAutoNum type="romanUcPeriod"/>
                        <a:tabLst>
                          <a:tab pos="236854" algn="l"/>
                        </a:tabLst>
                      </a:pPr>
                      <a:r>
                        <a:rPr sz="1200" b="1" spc="-45" dirty="0">
                          <a:solidFill>
                            <a:srgbClr val="0A9DC6"/>
                          </a:solidFill>
                          <a:latin typeface="Calibri"/>
                          <a:cs typeface="Calibri"/>
                        </a:rPr>
                        <a:t>Agenda</a:t>
                      </a:r>
                      <a:r>
                        <a:rPr sz="1200" b="1" spc="45" dirty="0">
                          <a:solidFill>
                            <a:srgbClr val="0A9DC6"/>
                          </a:solidFill>
                          <a:latin typeface="Calibri"/>
                          <a:cs typeface="Calibri"/>
                        </a:rPr>
                        <a:t> </a:t>
                      </a:r>
                      <a:r>
                        <a:rPr sz="1200" b="1" spc="-35" dirty="0">
                          <a:solidFill>
                            <a:srgbClr val="0A9DC6"/>
                          </a:solidFill>
                          <a:latin typeface="Calibri"/>
                          <a:cs typeface="Calibri"/>
                        </a:rPr>
                        <a:t>urbana</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45" dirty="0">
                          <a:solidFill>
                            <a:srgbClr val="0A9DC6"/>
                          </a:solidFill>
                          <a:latin typeface="Calibri"/>
                          <a:cs typeface="Calibri"/>
                        </a:rPr>
                        <a:t> </a:t>
                      </a:r>
                      <a:r>
                        <a:rPr sz="1200" b="1" spc="-20" dirty="0">
                          <a:solidFill>
                            <a:srgbClr val="0A9DC6"/>
                          </a:solidFill>
                          <a:latin typeface="Calibri"/>
                          <a:cs typeface="Calibri"/>
                        </a:rPr>
                        <a:t>rural,</a:t>
                      </a:r>
                      <a:r>
                        <a:rPr sz="1200" b="1" spc="55" dirty="0">
                          <a:solidFill>
                            <a:srgbClr val="0A9DC6"/>
                          </a:solidFill>
                          <a:latin typeface="Calibri"/>
                          <a:cs typeface="Calibri"/>
                        </a:rPr>
                        <a:t> </a:t>
                      </a:r>
                      <a:r>
                        <a:rPr sz="1200" b="1" spc="-30" dirty="0">
                          <a:solidFill>
                            <a:srgbClr val="0A9DC6"/>
                          </a:solidFill>
                          <a:latin typeface="Calibri"/>
                          <a:cs typeface="Calibri"/>
                        </a:rPr>
                        <a:t>lucha</a:t>
                      </a:r>
                      <a:r>
                        <a:rPr sz="1200" b="1" spc="45" dirty="0">
                          <a:solidFill>
                            <a:srgbClr val="0A9DC6"/>
                          </a:solidFill>
                          <a:latin typeface="Calibri"/>
                          <a:cs typeface="Calibri"/>
                        </a:rPr>
                        <a:t> </a:t>
                      </a:r>
                      <a:r>
                        <a:rPr sz="1200" b="1" spc="-35" dirty="0">
                          <a:solidFill>
                            <a:srgbClr val="0A9DC6"/>
                          </a:solidFill>
                          <a:latin typeface="Calibri"/>
                          <a:cs typeface="Calibri"/>
                        </a:rPr>
                        <a:t>contra</a:t>
                      </a:r>
                      <a:endParaRPr sz="1200" dirty="0">
                        <a:latin typeface="Calibri"/>
                        <a:cs typeface="Calibri"/>
                      </a:endParaRPr>
                    </a:p>
                    <a:p>
                      <a:pPr marL="226695">
                        <a:lnSpc>
                          <a:spcPct val="100000"/>
                        </a:lnSpc>
                        <a:spcBef>
                          <a:spcPts val="165"/>
                        </a:spcBef>
                      </a:pPr>
                      <a:r>
                        <a:rPr sz="1200" b="1" spc="-20" dirty="0">
                          <a:solidFill>
                            <a:srgbClr val="0A9DC6"/>
                          </a:solidFill>
                          <a:latin typeface="Calibri"/>
                          <a:cs typeface="Calibri"/>
                        </a:rPr>
                        <a:t>la</a:t>
                      </a:r>
                      <a:r>
                        <a:rPr sz="1200" b="1" spc="45" dirty="0">
                          <a:solidFill>
                            <a:srgbClr val="0A9DC6"/>
                          </a:solidFill>
                          <a:latin typeface="Calibri"/>
                          <a:cs typeface="Calibri"/>
                        </a:rPr>
                        <a:t> </a:t>
                      </a:r>
                      <a:r>
                        <a:rPr sz="1200" b="1" spc="-40" dirty="0">
                          <a:solidFill>
                            <a:srgbClr val="0A9DC6"/>
                          </a:solidFill>
                          <a:latin typeface="Calibri"/>
                          <a:cs typeface="Calibri"/>
                        </a:rPr>
                        <a:t>despoblación</a:t>
                      </a:r>
                      <a:r>
                        <a:rPr sz="1200" b="1" spc="55" dirty="0">
                          <a:solidFill>
                            <a:srgbClr val="0A9DC6"/>
                          </a:solidFill>
                          <a:latin typeface="Calibri"/>
                          <a:cs typeface="Calibri"/>
                        </a:rPr>
                        <a:t> </a:t>
                      </a:r>
                      <a:r>
                        <a:rPr sz="1200" b="1" spc="-35" dirty="0">
                          <a:solidFill>
                            <a:srgbClr val="0A9DC6"/>
                          </a:solidFill>
                          <a:latin typeface="Calibri"/>
                          <a:cs typeface="Calibri"/>
                        </a:rPr>
                        <a:t>y</a:t>
                      </a:r>
                      <a:r>
                        <a:rPr sz="1200" b="1" spc="50" dirty="0">
                          <a:solidFill>
                            <a:srgbClr val="0A9DC6"/>
                          </a:solidFill>
                          <a:latin typeface="Calibri"/>
                          <a:cs typeface="Calibri"/>
                        </a:rPr>
                        <a:t> </a:t>
                      </a:r>
                      <a:r>
                        <a:rPr sz="1200" b="1" spc="-35" dirty="0">
                          <a:solidFill>
                            <a:srgbClr val="0A9DC6"/>
                          </a:solidFill>
                          <a:latin typeface="Calibri"/>
                          <a:cs typeface="Calibri"/>
                        </a:rPr>
                        <a:t>desarrollo</a:t>
                      </a:r>
                      <a:r>
                        <a:rPr sz="1200" b="1" spc="45" dirty="0">
                          <a:solidFill>
                            <a:srgbClr val="0A9DC6"/>
                          </a:solidFill>
                          <a:latin typeface="Calibri"/>
                          <a:cs typeface="Calibri"/>
                        </a:rPr>
                        <a:t> </a:t>
                      </a:r>
                      <a:r>
                        <a:rPr sz="1200" b="1" spc="-50" dirty="0">
                          <a:solidFill>
                            <a:srgbClr val="0A9DC6"/>
                          </a:solidFill>
                          <a:latin typeface="Calibri"/>
                          <a:cs typeface="Calibri"/>
                        </a:rPr>
                        <a:t>de</a:t>
                      </a:r>
                      <a:r>
                        <a:rPr sz="1200" b="1" spc="45" dirty="0">
                          <a:solidFill>
                            <a:srgbClr val="0A9DC6"/>
                          </a:solidFill>
                          <a:latin typeface="Calibri"/>
                          <a:cs typeface="Calibri"/>
                        </a:rPr>
                        <a:t> </a:t>
                      </a:r>
                      <a:r>
                        <a:rPr sz="1200" b="1" spc="-20" dirty="0">
                          <a:solidFill>
                            <a:srgbClr val="0A9DC6"/>
                          </a:solidFill>
                          <a:latin typeface="Calibri"/>
                          <a:cs typeface="Calibri"/>
                        </a:rPr>
                        <a:t>la</a:t>
                      </a:r>
                      <a:r>
                        <a:rPr sz="1200" b="1" spc="55" dirty="0">
                          <a:solidFill>
                            <a:srgbClr val="0A9DC6"/>
                          </a:solidFill>
                          <a:latin typeface="Calibri"/>
                          <a:cs typeface="Calibri"/>
                        </a:rPr>
                        <a:t> </a:t>
                      </a:r>
                      <a:r>
                        <a:rPr sz="1200" b="1" spc="-20" dirty="0">
                          <a:solidFill>
                            <a:srgbClr val="0A9DC6"/>
                          </a:solidFill>
                          <a:latin typeface="Calibri"/>
                          <a:cs typeface="Calibri"/>
                        </a:rPr>
                        <a:t>agricultura</a:t>
                      </a:r>
                      <a:endParaRPr sz="1200" dirty="0">
                        <a:latin typeface="Calibri"/>
                        <a:cs typeface="Calibri"/>
                      </a:endParaRPr>
                    </a:p>
                    <a:p>
                      <a:pPr>
                        <a:lnSpc>
                          <a:spcPct val="100000"/>
                        </a:lnSpc>
                        <a:spcBef>
                          <a:spcPts val="50"/>
                        </a:spcBef>
                      </a:pPr>
                      <a:endParaRPr sz="1900" dirty="0">
                        <a:latin typeface="Times New Roman"/>
                        <a:cs typeface="Times New Roman"/>
                      </a:endParaRPr>
                    </a:p>
                    <a:p>
                      <a:pPr marL="288290" indent="-180975">
                        <a:lnSpc>
                          <a:spcPct val="100000"/>
                        </a:lnSpc>
                        <a:buAutoNum type="romanUcPeriod" startAt="2"/>
                        <a:tabLst>
                          <a:tab pos="288925" algn="l"/>
                        </a:tabLst>
                      </a:pPr>
                      <a:r>
                        <a:rPr sz="1200" b="1" spc="-20" dirty="0">
                          <a:solidFill>
                            <a:srgbClr val="1B95A0"/>
                          </a:solidFill>
                          <a:latin typeface="Calibri"/>
                          <a:cs typeface="Calibri"/>
                        </a:rPr>
                        <a:t>Infraestructuras</a:t>
                      </a:r>
                      <a:r>
                        <a:rPr sz="1200" b="1" spc="95" dirty="0">
                          <a:solidFill>
                            <a:srgbClr val="1B95A0"/>
                          </a:solidFill>
                          <a:latin typeface="Calibri"/>
                          <a:cs typeface="Calibri"/>
                        </a:rPr>
                        <a:t> </a:t>
                      </a:r>
                      <a:r>
                        <a:rPr sz="1200" b="1" spc="-35" dirty="0">
                          <a:solidFill>
                            <a:srgbClr val="1B95A0"/>
                          </a:solidFill>
                          <a:latin typeface="Calibri"/>
                          <a:cs typeface="Calibri"/>
                        </a:rPr>
                        <a:t>y</a:t>
                      </a:r>
                      <a:r>
                        <a:rPr sz="1200" b="1" spc="75" dirty="0">
                          <a:solidFill>
                            <a:srgbClr val="1B95A0"/>
                          </a:solidFill>
                          <a:latin typeface="Calibri"/>
                          <a:cs typeface="Calibri"/>
                        </a:rPr>
                        <a:t> </a:t>
                      </a:r>
                      <a:r>
                        <a:rPr sz="1200" b="1" spc="-30" dirty="0">
                          <a:solidFill>
                            <a:srgbClr val="1B95A0"/>
                          </a:solidFill>
                          <a:latin typeface="Calibri"/>
                          <a:cs typeface="Calibri"/>
                        </a:rPr>
                        <a:t>ecosistemas</a:t>
                      </a:r>
                      <a:r>
                        <a:rPr sz="1200" b="1" spc="90" dirty="0">
                          <a:solidFill>
                            <a:srgbClr val="1B95A0"/>
                          </a:solidFill>
                          <a:latin typeface="Calibri"/>
                          <a:cs typeface="Calibri"/>
                        </a:rPr>
                        <a:t> </a:t>
                      </a:r>
                      <a:r>
                        <a:rPr sz="1200" b="1" spc="-15" dirty="0">
                          <a:solidFill>
                            <a:srgbClr val="1B95A0"/>
                          </a:solidFill>
                          <a:latin typeface="Calibri"/>
                          <a:cs typeface="Calibri"/>
                        </a:rPr>
                        <a:t>resilientes</a:t>
                      </a:r>
                      <a:endParaRPr sz="1200" dirty="0">
                        <a:latin typeface="Calibri"/>
                        <a:cs typeface="Calibri"/>
                      </a:endParaRPr>
                    </a:p>
                  </a:txBody>
                  <a:tcPr marL="0" marR="0" marT="85725" marB="0">
                    <a:solidFill>
                      <a:srgbClr val="CFE3EF"/>
                    </a:solidFill>
                  </a:tcPr>
                </a:tc>
                <a:tc>
                  <a:txBody>
                    <a:bodyPr/>
                    <a:lstStyle/>
                    <a:p>
                      <a:pPr marL="83820">
                        <a:lnSpc>
                          <a:spcPct val="100000"/>
                        </a:lnSpc>
                        <a:spcBef>
                          <a:spcPts val="1290"/>
                        </a:spcBef>
                      </a:pPr>
                      <a:r>
                        <a:rPr sz="1400" b="1" spc="-35" dirty="0">
                          <a:solidFill>
                            <a:srgbClr val="0A9DC6"/>
                          </a:solidFill>
                          <a:latin typeface="Calibri"/>
                          <a:cs typeface="Calibri"/>
                        </a:rPr>
                        <a:t>14.407</a:t>
                      </a:r>
                      <a:r>
                        <a:rPr sz="1400" b="1" spc="-20" dirty="0">
                          <a:solidFill>
                            <a:srgbClr val="0A9DC6"/>
                          </a:solidFill>
                          <a:latin typeface="Calibri"/>
                          <a:cs typeface="Calibri"/>
                        </a:rPr>
                        <a:t> </a:t>
                      </a:r>
                      <a:r>
                        <a:rPr sz="1400" b="1" spc="-140" dirty="0">
                          <a:solidFill>
                            <a:srgbClr val="0A9DC6"/>
                          </a:solidFill>
                          <a:latin typeface="Calibri"/>
                          <a:cs typeface="Calibri"/>
                        </a:rPr>
                        <a:t>M</a:t>
                      </a:r>
                      <a:r>
                        <a:rPr sz="1400" b="1" spc="-140" dirty="0">
                          <a:solidFill>
                            <a:srgbClr val="0A9DC6"/>
                          </a:solidFill>
                          <a:latin typeface="Trebuchet MS"/>
                          <a:cs typeface="Trebuchet MS"/>
                        </a:rPr>
                        <a:t>€</a:t>
                      </a:r>
                      <a:endParaRPr sz="1400" dirty="0">
                        <a:latin typeface="Trebuchet MS"/>
                        <a:cs typeface="Trebuchet MS"/>
                      </a:endParaRPr>
                    </a:p>
                    <a:p>
                      <a:pPr>
                        <a:lnSpc>
                          <a:spcPct val="100000"/>
                        </a:lnSpc>
                        <a:spcBef>
                          <a:spcPts val="35"/>
                        </a:spcBef>
                      </a:pPr>
                      <a:endParaRPr sz="2450" dirty="0">
                        <a:latin typeface="Times New Roman"/>
                        <a:cs typeface="Times New Roman"/>
                      </a:endParaRPr>
                    </a:p>
                    <a:p>
                      <a:pPr marL="83820">
                        <a:lnSpc>
                          <a:spcPct val="100000"/>
                        </a:lnSpc>
                        <a:spcBef>
                          <a:spcPts val="5"/>
                        </a:spcBef>
                      </a:pPr>
                      <a:r>
                        <a:rPr sz="1400" b="1" spc="-35" dirty="0">
                          <a:solidFill>
                            <a:srgbClr val="1B95A0"/>
                          </a:solidFill>
                          <a:latin typeface="Calibri"/>
                          <a:cs typeface="Calibri"/>
                        </a:rPr>
                        <a:t>10.400</a:t>
                      </a:r>
                      <a:r>
                        <a:rPr sz="1400" b="1" spc="-20" dirty="0">
                          <a:solidFill>
                            <a:srgbClr val="1B95A0"/>
                          </a:solidFill>
                          <a:latin typeface="Calibri"/>
                          <a:cs typeface="Calibri"/>
                        </a:rPr>
                        <a:t> </a:t>
                      </a:r>
                      <a:r>
                        <a:rPr sz="1400" b="1" spc="-140" dirty="0">
                          <a:solidFill>
                            <a:srgbClr val="1B95A0"/>
                          </a:solidFill>
                          <a:latin typeface="Calibri"/>
                          <a:cs typeface="Calibri"/>
                        </a:rPr>
                        <a:t>M</a:t>
                      </a:r>
                      <a:r>
                        <a:rPr sz="1400" b="1" spc="-140" dirty="0">
                          <a:solidFill>
                            <a:srgbClr val="1B95A0"/>
                          </a:solidFill>
                          <a:latin typeface="Trebuchet MS"/>
                          <a:cs typeface="Trebuchet MS"/>
                        </a:rPr>
                        <a:t>€</a:t>
                      </a:r>
                      <a:endParaRPr sz="1400" dirty="0">
                        <a:latin typeface="Trebuchet MS"/>
                        <a:cs typeface="Trebuchet MS"/>
                      </a:endParaRPr>
                    </a:p>
                  </a:txBody>
                  <a:tcPr marL="0" marR="0" marT="163830" marB="0">
                    <a:solidFill>
                      <a:srgbClr val="CFE3EF"/>
                    </a:solidFill>
                  </a:tcPr>
                </a:tc>
                <a:extLst>
                  <a:ext uri="{0D108BD9-81ED-4DB2-BD59-A6C34878D82A}">
                    <a16:rowId xmlns:a16="http://schemas.microsoft.com/office/drawing/2014/main" val="10000"/>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40" dirty="0">
                          <a:solidFill>
                            <a:srgbClr val="6FA14B"/>
                          </a:solidFill>
                          <a:latin typeface="Calibri"/>
                          <a:cs typeface="Calibri"/>
                        </a:rPr>
                        <a:t>III.</a:t>
                      </a:r>
                      <a:r>
                        <a:rPr sz="1200" b="1" spc="60" dirty="0">
                          <a:solidFill>
                            <a:srgbClr val="6FA14B"/>
                          </a:solidFill>
                          <a:latin typeface="Calibri"/>
                          <a:cs typeface="Calibri"/>
                        </a:rPr>
                        <a:t> </a:t>
                      </a:r>
                      <a:r>
                        <a:rPr sz="1200" b="1" spc="-25" dirty="0">
                          <a:solidFill>
                            <a:srgbClr val="6FA14B"/>
                          </a:solidFill>
                          <a:latin typeface="Calibri"/>
                          <a:cs typeface="Calibri"/>
                        </a:rPr>
                        <a:t>Transición</a:t>
                      </a:r>
                      <a:r>
                        <a:rPr sz="1200" b="1" spc="75" dirty="0">
                          <a:solidFill>
                            <a:srgbClr val="6FA14B"/>
                          </a:solidFill>
                          <a:latin typeface="Calibri"/>
                          <a:cs typeface="Calibri"/>
                        </a:rPr>
                        <a:t> </a:t>
                      </a:r>
                      <a:r>
                        <a:rPr sz="1200" b="1" spc="-25" dirty="0">
                          <a:solidFill>
                            <a:srgbClr val="6FA14B"/>
                          </a:solidFill>
                          <a:latin typeface="Calibri"/>
                          <a:cs typeface="Calibri"/>
                        </a:rPr>
                        <a:t>energética</a:t>
                      </a:r>
                      <a:r>
                        <a:rPr sz="1200" b="1" spc="75" dirty="0">
                          <a:solidFill>
                            <a:srgbClr val="6FA14B"/>
                          </a:solidFill>
                          <a:latin typeface="Calibri"/>
                          <a:cs typeface="Calibri"/>
                        </a:rPr>
                        <a:t> </a:t>
                      </a:r>
                      <a:r>
                        <a:rPr sz="1200" b="1" spc="-20" dirty="0">
                          <a:solidFill>
                            <a:srgbClr val="6FA14B"/>
                          </a:solidFill>
                          <a:latin typeface="Calibri"/>
                          <a:cs typeface="Calibri"/>
                        </a:rPr>
                        <a:t>justa</a:t>
                      </a:r>
                      <a:r>
                        <a:rPr sz="1200" b="1" spc="65" dirty="0">
                          <a:solidFill>
                            <a:srgbClr val="6FA14B"/>
                          </a:solidFill>
                          <a:latin typeface="Calibri"/>
                          <a:cs typeface="Calibri"/>
                        </a:rPr>
                        <a:t> </a:t>
                      </a:r>
                      <a:r>
                        <a:rPr sz="1200" b="1" spc="-55" dirty="0">
                          <a:solidFill>
                            <a:srgbClr val="6FA14B"/>
                          </a:solidFill>
                          <a:latin typeface="Calibri"/>
                          <a:cs typeface="Calibri"/>
                        </a:rPr>
                        <a:t>e</a:t>
                      </a:r>
                      <a:r>
                        <a:rPr sz="1200" b="1" spc="55" dirty="0">
                          <a:solidFill>
                            <a:srgbClr val="6FA14B"/>
                          </a:solidFill>
                          <a:latin typeface="Calibri"/>
                          <a:cs typeface="Calibri"/>
                        </a:rPr>
                        <a:t> </a:t>
                      </a:r>
                      <a:r>
                        <a:rPr sz="1200" b="1" spc="-10" dirty="0">
                          <a:solidFill>
                            <a:srgbClr val="6FA14B"/>
                          </a:solidFill>
                          <a:latin typeface="Calibri"/>
                          <a:cs typeface="Calibri"/>
                        </a:rPr>
                        <a:t>inclusiva</a:t>
                      </a:r>
                      <a:endParaRPr sz="1200" dirty="0">
                        <a:latin typeface="Calibri"/>
                        <a:cs typeface="Calibri"/>
                      </a:endParaRPr>
                    </a:p>
                  </a:txBody>
                  <a:tcPr marL="0" marR="0" marT="5715" marB="0">
                    <a:solidFill>
                      <a:srgbClr val="DAE5D0"/>
                    </a:solidFill>
                  </a:tcPr>
                </a:tc>
                <a:tc>
                  <a:txBody>
                    <a:bodyPr/>
                    <a:lstStyle/>
                    <a:p>
                      <a:pPr marR="106045" algn="r">
                        <a:lnSpc>
                          <a:spcPct val="100000"/>
                        </a:lnSpc>
                        <a:spcBef>
                          <a:spcPts val="1290"/>
                        </a:spcBef>
                      </a:pPr>
                      <a:r>
                        <a:rPr sz="1400" b="1" spc="-35" dirty="0">
                          <a:solidFill>
                            <a:srgbClr val="6FA14B"/>
                          </a:solidFill>
                          <a:latin typeface="Calibri"/>
                          <a:cs typeface="Calibri"/>
                        </a:rPr>
                        <a:t>6.385</a:t>
                      </a:r>
                      <a:r>
                        <a:rPr sz="1400" b="1" spc="35" dirty="0">
                          <a:solidFill>
                            <a:srgbClr val="6FA14B"/>
                          </a:solidFill>
                          <a:latin typeface="Calibri"/>
                          <a:cs typeface="Calibri"/>
                        </a:rPr>
                        <a:t> </a:t>
                      </a:r>
                      <a:r>
                        <a:rPr sz="1400" b="1" spc="-140" dirty="0">
                          <a:solidFill>
                            <a:srgbClr val="6FA14B"/>
                          </a:solidFill>
                          <a:latin typeface="Calibri"/>
                          <a:cs typeface="Calibri"/>
                        </a:rPr>
                        <a:t>M</a:t>
                      </a:r>
                      <a:r>
                        <a:rPr sz="1400" b="1" spc="-140" dirty="0">
                          <a:solidFill>
                            <a:srgbClr val="6FA14B"/>
                          </a:solidFill>
                          <a:latin typeface="Trebuchet MS"/>
                          <a:cs typeface="Trebuchet MS"/>
                        </a:rPr>
                        <a:t>€</a:t>
                      </a:r>
                      <a:endParaRPr sz="1400" dirty="0">
                        <a:latin typeface="Trebuchet MS"/>
                        <a:cs typeface="Trebuchet MS"/>
                      </a:endParaRPr>
                    </a:p>
                  </a:txBody>
                  <a:tcPr marL="0" marR="0" marT="163830" marB="0">
                    <a:solidFill>
                      <a:srgbClr val="DAE5D0"/>
                    </a:solidFill>
                  </a:tcPr>
                </a:tc>
                <a:extLst>
                  <a:ext uri="{0D108BD9-81ED-4DB2-BD59-A6C34878D82A}">
                    <a16:rowId xmlns:a16="http://schemas.microsoft.com/office/drawing/2014/main" val="10001"/>
                  </a:ext>
                </a:extLst>
              </a:tr>
              <a:tr h="575945">
                <a:tc>
                  <a:txBody>
                    <a:bodyPr/>
                    <a:lstStyle/>
                    <a:p>
                      <a:pPr>
                        <a:lnSpc>
                          <a:spcPct val="100000"/>
                        </a:lnSpc>
                        <a:spcBef>
                          <a:spcPts val="45"/>
                        </a:spcBef>
                      </a:pPr>
                      <a:endParaRPr sz="1300" dirty="0">
                        <a:latin typeface="Times New Roman"/>
                        <a:cs typeface="Times New Roman"/>
                      </a:endParaRPr>
                    </a:p>
                    <a:p>
                      <a:pPr marL="107950">
                        <a:lnSpc>
                          <a:spcPct val="100000"/>
                        </a:lnSpc>
                      </a:pPr>
                      <a:r>
                        <a:rPr sz="1200" b="1" spc="-25" dirty="0">
                          <a:solidFill>
                            <a:srgbClr val="918227"/>
                          </a:solidFill>
                          <a:latin typeface="Calibri"/>
                          <a:cs typeface="Calibri"/>
                        </a:rPr>
                        <a:t>IV.</a:t>
                      </a:r>
                      <a:r>
                        <a:rPr sz="1200" b="1" spc="55" dirty="0">
                          <a:solidFill>
                            <a:srgbClr val="918227"/>
                          </a:solidFill>
                          <a:latin typeface="Calibri"/>
                          <a:cs typeface="Calibri"/>
                        </a:rPr>
                        <a:t> </a:t>
                      </a:r>
                      <a:r>
                        <a:rPr sz="1200" b="1" spc="-55" dirty="0">
                          <a:solidFill>
                            <a:srgbClr val="918227"/>
                          </a:solidFill>
                          <a:latin typeface="Calibri"/>
                          <a:cs typeface="Calibri"/>
                        </a:rPr>
                        <a:t>Una</a:t>
                      </a:r>
                      <a:r>
                        <a:rPr sz="1200" b="1" spc="75" dirty="0">
                          <a:solidFill>
                            <a:srgbClr val="918227"/>
                          </a:solidFill>
                          <a:latin typeface="Calibri"/>
                          <a:cs typeface="Calibri"/>
                        </a:rPr>
                        <a:t> </a:t>
                      </a:r>
                      <a:r>
                        <a:rPr sz="1200" b="1" spc="-25" dirty="0">
                          <a:solidFill>
                            <a:srgbClr val="918227"/>
                          </a:solidFill>
                          <a:latin typeface="Calibri"/>
                          <a:cs typeface="Calibri"/>
                        </a:rPr>
                        <a:t>Administración</a:t>
                      </a:r>
                      <a:r>
                        <a:rPr sz="1200" b="1" spc="85" dirty="0">
                          <a:solidFill>
                            <a:srgbClr val="918227"/>
                          </a:solidFill>
                          <a:latin typeface="Calibri"/>
                          <a:cs typeface="Calibri"/>
                        </a:rPr>
                        <a:t> </a:t>
                      </a:r>
                      <a:r>
                        <a:rPr sz="1200" b="1" spc="-25" dirty="0">
                          <a:solidFill>
                            <a:srgbClr val="918227"/>
                          </a:solidFill>
                          <a:latin typeface="Calibri"/>
                          <a:cs typeface="Calibri"/>
                        </a:rPr>
                        <a:t>para</a:t>
                      </a:r>
                      <a:r>
                        <a:rPr sz="1200" b="1" spc="80" dirty="0">
                          <a:solidFill>
                            <a:srgbClr val="918227"/>
                          </a:solidFill>
                          <a:latin typeface="Calibri"/>
                          <a:cs typeface="Calibri"/>
                        </a:rPr>
                        <a:t> </a:t>
                      </a:r>
                      <a:r>
                        <a:rPr sz="1200" b="1" spc="-30" dirty="0">
                          <a:solidFill>
                            <a:srgbClr val="918227"/>
                          </a:solidFill>
                          <a:latin typeface="Calibri"/>
                          <a:cs typeface="Calibri"/>
                        </a:rPr>
                        <a:t>el</a:t>
                      </a:r>
                      <a:r>
                        <a:rPr sz="1200" b="1" spc="70" dirty="0">
                          <a:solidFill>
                            <a:srgbClr val="918227"/>
                          </a:solidFill>
                          <a:latin typeface="Calibri"/>
                          <a:cs typeface="Calibri"/>
                        </a:rPr>
                        <a:t> </a:t>
                      </a:r>
                      <a:r>
                        <a:rPr sz="1200" b="1" spc="-15" dirty="0">
                          <a:solidFill>
                            <a:srgbClr val="918227"/>
                          </a:solidFill>
                          <a:latin typeface="Calibri"/>
                          <a:cs typeface="Calibri"/>
                        </a:rPr>
                        <a:t>siglo</a:t>
                      </a:r>
                      <a:r>
                        <a:rPr sz="1200" b="1" spc="70" dirty="0">
                          <a:solidFill>
                            <a:srgbClr val="918227"/>
                          </a:solidFill>
                          <a:latin typeface="Calibri"/>
                          <a:cs typeface="Calibri"/>
                        </a:rPr>
                        <a:t> </a:t>
                      </a:r>
                      <a:r>
                        <a:rPr sz="1200" b="1" spc="-40" dirty="0">
                          <a:solidFill>
                            <a:srgbClr val="918227"/>
                          </a:solidFill>
                          <a:latin typeface="Calibri"/>
                          <a:cs typeface="Calibri"/>
                        </a:rPr>
                        <a:t>XXI</a:t>
                      </a:r>
                      <a:endParaRPr sz="1200" dirty="0">
                        <a:latin typeface="Calibri"/>
                        <a:cs typeface="Calibri"/>
                      </a:endParaRPr>
                    </a:p>
                  </a:txBody>
                  <a:tcPr marL="0" marR="0" marT="5715" marB="0">
                    <a:solidFill>
                      <a:srgbClr val="E2DCC5"/>
                    </a:solidFill>
                  </a:tcPr>
                </a:tc>
                <a:tc>
                  <a:txBody>
                    <a:bodyPr/>
                    <a:lstStyle/>
                    <a:p>
                      <a:pPr marR="106045" algn="r">
                        <a:lnSpc>
                          <a:spcPct val="100000"/>
                        </a:lnSpc>
                        <a:spcBef>
                          <a:spcPts val="1290"/>
                        </a:spcBef>
                      </a:pPr>
                      <a:r>
                        <a:rPr sz="1400" b="1" spc="-35" dirty="0">
                          <a:solidFill>
                            <a:srgbClr val="918227"/>
                          </a:solidFill>
                          <a:latin typeface="Calibri"/>
                          <a:cs typeface="Calibri"/>
                        </a:rPr>
                        <a:t>4.315</a:t>
                      </a:r>
                      <a:r>
                        <a:rPr sz="1400" b="1" spc="35" dirty="0">
                          <a:solidFill>
                            <a:srgbClr val="918227"/>
                          </a:solidFill>
                          <a:latin typeface="Calibri"/>
                          <a:cs typeface="Calibri"/>
                        </a:rPr>
                        <a:t> </a:t>
                      </a:r>
                      <a:r>
                        <a:rPr sz="1400" b="1" spc="-140" dirty="0">
                          <a:solidFill>
                            <a:srgbClr val="918227"/>
                          </a:solidFill>
                          <a:latin typeface="Calibri"/>
                          <a:cs typeface="Calibri"/>
                        </a:rPr>
                        <a:t>M</a:t>
                      </a:r>
                      <a:r>
                        <a:rPr sz="1400" b="1" spc="-140" dirty="0">
                          <a:solidFill>
                            <a:srgbClr val="918227"/>
                          </a:solidFill>
                          <a:latin typeface="Trebuchet MS"/>
                          <a:cs typeface="Trebuchet MS"/>
                        </a:rPr>
                        <a:t>€</a:t>
                      </a:r>
                      <a:endParaRPr sz="1400" dirty="0">
                        <a:latin typeface="Trebuchet MS"/>
                        <a:cs typeface="Trebuchet MS"/>
                      </a:endParaRPr>
                    </a:p>
                  </a:txBody>
                  <a:tcPr marL="0" marR="0" marT="163830" marB="0">
                    <a:solidFill>
                      <a:srgbClr val="E2DCC5"/>
                    </a:solidFill>
                  </a:tcPr>
                </a:tc>
                <a:extLst>
                  <a:ext uri="{0D108BD9-81ED-4DB2-BD59-A6C34878D82A}">
                    <a16:rowId xmlns:a16="http://schemas.microsoft.com/office/drawing/2014/main" val="10002"/>
                  </a:ext>
                </a:extLst>
              </a:tr>
              <a:tr h="575945">
                <a:tc>
                  <a:txBody>
                    <a:bodyPr/>
                    <a:lstStyle/>
                    <a:p>
                      <a:pPr marL="251460" marR="76200" indent="-144145">
                        <a:lnSpc>
                          <a:spcPts val="1300"/>
                        </a:lnSpc>
                        <a:spcBef>
                          <a:spcPts val="309"/>
                        </a:spcBef>
                      </a:pPr>
                      <a:r>
                        <a:rPr sz="1100" b="1" spc="-55" dirty="0">
                          <a:solidFill>
                            <a:srgbClr val="C98734"/>
                          </a:solidFill>
                          <a:latin typeface="Calibri"/>
                          <a:cs typeface="Calibri"/>
                        </a:rPr>
                        <a:t>V.</a:t>
                      </a:r>
                      <a:r>
                        <a:rPr sz="1100" b="1" spc="20" dirty="0">
                          <a:solidFill>
                            <a:srgbClr val="C98734"/>
                          </a:solidFill>
                          <a:latin typeface="Calibri"/>
                          <a:cs typeface="Calibri"/>
                        </a:rPr>
                        <a:t> </a:t>
                      </a:r>
                      <a:r>
                        <a:rPr sz="1100" b="1" spc="-40" dirty="0">
                          <a:solidFill>
                            <a:srgbClr val="C98734"/>
                          </a:solidFill>
                          <a:latin typeface="Calibri"/>
                          <a:cs typeface="Calibri"/>
                        </a:rPr>
                        <a:t>Modernización</a:t>
                      </a:r>
                      <a:r>
                        <a:rPr sz="1100" b="1" spc="10" dirty="0">
                          <a:solidFill>
                            <a:srgbClr val="C98734"/>
                          </a:solidFill>
                          <a:latin typeface="Calibri"/>
                          <a:cs typeface="Calibri"/>
                        </a:rPr>
                        <a:t> </a:t>
                      </a:r>
                      <a:r>
                        <a:rPr sz="1100" b="1" spc="-35" dirty="0">
                          <a:solidFill>
                            <a:srgbClr val="C98734"/>
                          </a:solidFill>
                          <a:latin typeface="Calibri"/>
                          <a:cs typeface="Calibri"/>
                        </a:rPr>
                        <a:t>y</a:t>
                      </a:r>
                      <a:r>
                        <a:rPr sz="1100" b="1" dirty="0">
                          <a:solidFill>
                            <a:srgbClr val="C98734"/>
                          </a:solidFill>
                          <a:latin typeface="Calibri"/>
                          <a:cs typeface="Calibri"/>
                        </a:rPr>
                        <a:t> </a:t>
                      </a:r>
                      <a:r>
                        <a:rPr sz="1100" b="1" spc="-25" dirty="0">
                          <a:solidFill>
                            <a:srgbClr val="C98734"/>
                          </a:solidFill>
                          <a:latin typeface="Calibri"/>
                          <a:cs typeface="Calibri"/>
                        </a:rPr>
                        <a:t>digitalización</a:t>
                      </a:r>
                      <a:r>
                        <a:rPr sz="1100" b="1" spc="15" dirty="0">
                          <a:solidFill>
                            <a:srgbClr val="C98734"/>
                          </a:solidFill>
                          <a:latin typeface="Calibri"/>
                          <a:cs typeface="Calibri"/>
                        </a:rPr>
                        <a:t> </a:t>
                      </a:r>
                      <a:r>
                        <a:rPr sz="1100" b="1" spc="-35" dirty="0">
                          <a:solidFill>
                            <a:srgbClr val="C98734"/>
                          </a:solidFill>
                          <a:latin typeface="Calibri"/>
                          <a:cs typeface="Calibri"/>
                        </a:rPr>
                        <a:t>del</a:t>
                      </a:r>
                      <a:r>
                        <a:rPr sz="1100" b="1" spc="5" dirty="0">
                          <a:solidFill>
                            <a:srgbClr val="C98734"/>
                          </a:solidFill>
                          <a:latin typeface="Calibri"/>
                          <a:cs typeface="Calibri"/>
                        </a:rPr>
                        <a:t> </a:t>
                      </a:r>
                      <a:r>
                        <a:rPr sz="1100" b="1" spc="-30" dirty="0">
                          <a:solidFill>
                            <a:srgbClr val="C98734"/>
                          </a:solidFill>
                          <a:latin typeface="Calibri"/>
                          <a:cs typeface="Calibri"/>
                        </a:rPr>
                        <a:t>tejido</a:t>
                      </a:r>
                      <a:r>
                        <a:rPr sz="1100" b="1" spc="5" dirty="0">
                          <a:solidFill>
                            <a:srgbClr val="C98734"/>
                          </a:solidFill>
                          <a:latin typeface="Calibri"/>
                          <a:cs typeface="Calibri"/>
                        </a:rPr>
                        <a:t> </a:t>
                      </a:r>
                      <a:r>
                        <a:rPr sz="1100" b="1" spc="-15" dirty="0">
                          <a:solidFill>
                            <a:srgbClr val="C98734"/>
                          </a:solidFill>
                          <a:latin typeface="Calibri"/>
                          <a:cs typeface="Calibri"/>
                        </a:rPr>
                        <a:t>industrial </a:t>
                      </a:r>
                      <a:r>
                        <a:rPr sz="1100" b="1" spc="-235" dirty="0">
                          <a:solidFill>
                            <a:srgbClr val="C98734"/>
                          </a:solidFill>
                          <a:latin typeface="Calibri"/>
                          <a:cs typeface="Calibri"/>
                        </a:rPr>
                        <a:t> </a:t>
                      </a:r>
                      <a:r>
                        <a:rPr sz="1100" b="1" spc="-35" dirty="0">
                          <a:solidFill>
                            <a:srgbClr val="C98734"/>
                          </a:solidFill>
                          <a:latin typeface="Calibri"/>
                          <a:cs typeface="Calibri"/>
                        </a:rPr>
                        <a:t>y</a:t>
                      </a:r>
                      <a:r>
                        <a:rPr sz="1100" b="1" spc="-30" dirty="0">
                          <a:solidFill>
                            <a:srgbClr val="C98734"/>
                          </a:solidFill>
                          <a:latin typeface="Calibri"/>
                          <a:cs typeface="Calibri"/>
                        </a:rPr>
                        <a:t> </a:t>
                      </a:r>
                      <a:r>
                        <a:rPr sz="1100" b="1" spc="-45" dirty="0">
                          <a:solidFill>
                            <a:srgbClr val="C98734"/>
                          </a:solidFill>
                          <a:latin typeface="Calibri"/>
                          <a:cs typeface="Calibri"/>
                        </a:rPr>
                        <a:t>de</a:t>
                      </a:r>
                      <a:r>
                        <a:rPr sz="1100" b="1" spc="155" dirty="0">
                          <a:solidFill>
                            <a:srgbClr val="C98734"/>
                          </a:solidFill>
                          <a:latin typeface="Calibri"/>
                          <a:cs typeface="Calibri"/>
                        </a:rPr>
                        <a:t> </a:t>
                      </a:r>
                      <a:r>
                        <a:rPr sz="1100" b="1" spc="-20" dirty="0">
                          <a:solidFill>
                            <a:srgbClr val="C98734"/>
                          </a:solidFill>
                          <a:latin typeface="Calibri"/>
                          <a:cs typeface="Calibri"/>
                        </a:rPr>
                        <a:t>la</a:t>
                      </a:r>
                      <a:r>
                        <a:rPr sz="1100" b="1" spc="210" dirty="0">
                          <a:solidFill>
                            <a:srgbClr val="C98734"/>
                          </a:solidFill>
                          <a:latin typeface="Calibri"/>
                          <a:cs typeface="Calibri"/>
                        </a:rPr>
                        <a:t> </a:t>
                      </a:r>
                      <a:r>
                        <a:rPr sz="1100" b="1" spc="-25" dirty="0">
                          <a:solidFill>
                            <a:srgbClr val="C98734"/>
                          </a:solidFill>
                          <a:latin typeface="Calibri"/>
                          <a:cs typeface="Calibri"/>
                        </a:rPr>
                        <a:t>pyme,</a:t>
                      </a:r>
                      <a:r>
                        <a:rPr sz="1100" b="1" spc="200" dirty="0">
                          <a:solidFill>
                            <a:srgbClr val="C98734"/>
                          </a:solidFill>
                          <a:latin typeface="Calibri"/>
                          <a:cs typeface="Calibri"/>
                        </a:rPr>
                        <a:t> </a:t>
                      </a:r>
                      <a:r>
                        <a:rPr sz="1100" b="1" spc="-30" dirty="0">
                          <a:solidFill>
                            <a:srgbClr val="C98734"/>
                          </a:solidFill>
                          <a:latin typeface="Calibri"/>
                          <a:cs typeface="Calibri"/>
                        </a:rPr>
                        <a:t>recuperación</a:t>
                      </a:r>
                      <a:r>
                        <a:rPr sz="1100" b="1" spc="185" dirty="0">
                          <a:solidFill>
                            <a:srgbClr val="C98734"/>
                          </a:solidFill>
                          <a:latin typeface="Calibri"/>
                          <a:cs typeface="Calibri"/>
                        </a:rPr>
                        <a:t> </a:t>
                      </a:r>
                      <a:r>
                        <a:rPr sz="1100" b="1" spc="-30" dirty="0">
                          <a:solidFill>
                            <a:srgbClr val="C98734"/>
                          </a:solidFill>
                          <a:latin typeface="Calibri"/>
                          <a:cs typeface="Calibri"/>
                        </a:rPr>
                        <a:t>del</a:t>
                      </a:r>
                      <a:r>
                        <a:rPr sz="1100" b="1" spc="190" dirty="0">
                          <a:solidFill>
                            <a:srgbClr val="C98734"/>
                          </a:solidFill>
                          <a:latin typeface="Calibri"/>
                          <a:cs typeface="Calibri"/>
                        </a:rPr>
                        <a:t> </a:t>
                      </a:r>
                      <a:r>
                        <a:rPr sz="1100" b="1" spc="-20" dirty="0">
                          <a:solidFill>
                            <a:srgbClr val="C98734"/>
                          </a:solidFill>
                          <a:latin typeface="Calibri"/>
                          <a:cs typeface="Calibri"/>
                        </a:rPr>
                        <a:t>turismo </a:t>
                      </a:r>
                      <a:r>
                        <a:rPr sz="1100" b="1" spc="-50" dirty="0">
                          <a:solidFill>
                            <a:srgbClr val="C98734"/>
                          </a:solidFill>
                          <a:latin typeface="Calibri"/>
                          <a:cs typeface="Calibri"/>
                        </a:rPr>
                        <a:t>e </a:t>
                      </a:r>
                      <a:r>
                        <a:rPr sz="1100" b="1" spc="-45" dirty="0">
                          <a:solidFill>
                            <a:srgbClr val="C98734"/>
                          </a:solidFill>
                          <a:latin typeface="Calibri"/>
                          <a:cs typeface="Calibri"/>
                        </a:rPr>
                        <a:t> </a:t>
                      </a:r>
                      <a:r>
                        <a:rPr sz="1100" b="1" spc="-20" dirty="0">
                          <a:solidFill>
                            <a:srgbClr val="C98734"/>
                          </a:solidFill>
                          <a:latin typeface="Calibri"/>
                          <a:cs typeface="Calibri"/>
                        </a:rPr>
                        <a:t>impulso</a:t>
                      </a:r>
                      <a:r>
                        <a:rPr sz="1100" b="1" spc="65" dirty="0">
                          <a:solidFill>
                            <a:srgbClr val="C98734"/>
                          </a:solidFill>
                          <a:latin typeface="Calibri"/>
                          <a:cs typeface="Calibri"/>
                        </a:rPr>
                        <a:t> </a:t>
                      </a:r>
                      <a:r>
                        <a:rPr sz="1100" b="1" spc="-30" dirty="0">
                          <a:solidFill>
                            <a:srgbClr val="C98734"/>
                          </a:solidFill>
                          <a:latin typeface="Calibri"/>
                          <a:cs typeface="Calibri"/>
                        </a:rPr>
                        <a:t>a</a:t>
                      </a:r>
                      <a:r>
                        <a:rPr sz="1100" b="1" spc="55" dirty="0">
                          <a:solidFill>
                            <a:srgbClr val="C98734"/>
                          </a:solidFill>
                          <a:latin typeface="Calibri"/>
                          <a:cs typeface="Calibri"/>
                        </a:rPr>
                        <a:t> </a:t>
                      </a:r>
                      <a:r>
                        <a:rPr sz="1100" b="1" spc="-25" dirty="0">
                          <a:solidFill>
                            <a:srgbClr val="C98734"/>
                          </a:solidFill>
                          <a:latin typeface="Calibri"/>
                          <a:cs typeface="Calibri"/>
                        </a:rPr>
                        <a:t>una</a:t>
                      </a:r>
                      <a:r>
                        <a:rPr sz="1100" b="1" spc="70" dirty="0">
                          <a:solidFill>
                            <a:srgbClr val="C98734"/>
                          </a:solidFill>
                          <a:latin typeface="Calibri"/>
                          <a:cs typeface="Calibri"/>
                        </a:rPr>
                        <a:t> </a:t>
                      </a:r>
                      <a:r>
                        <a:rPr sz="1100" b="1" spc="-30" dirty="0">
                          <a:solidFill>
                            <a:srgbClr val="C98734"/>
                          </a:solidFill>
                          <a:latin typeface="Calibri"/>
                          <a:cs typeface="Calibri"/>
                        </a:rPr>
                        <a:t>España</a:t>
                      </a:r>
                      <a:r>
                        <a:rPr sz="1100" b="1" spc="65" dirty="0">
                          <a:solidFill>
                            <a:srgbClr val="C98734"/>
                          </a:solidFill>
                          <a:latin typeface="Calibri"/>
                          <a:cs typeface="Calibri"/>
                        </a:rPr>
                        <a:t> </a:t>
                      </a:r>
                      <a:r>
                        <a:rPr sz="1100" b="1" spc="-25" dirty="0">
                          <a:solidFill>
                            <a:srgbClr val="C98734"/>
                          </a:solidFill>
                          <a:latin typeface="Calibri"/>
                          <a:cs typeface="Calibri"/>
                        </a:rPr>
                        <a:t>nación</a:t>
                      </a:r>
                      <a:r>
                        <a:rPr sz="1100" b="1" spc="80" dirty="0">
                          <a:solidFill>
                            <a:srgbClr val="C98734"/>
                          </a:solidFill>
                          <a:latin typeface="Calibri"/>
                          <a:cs typeface="Calibri"/>
                        </a:rPr>
                        <a:t> </a:t>
                      </a:r>
                      <a:r>
                        <a:rPr sz="1100" b="1" spc="-25" dirty="0">
                          <a:solidFill>
                            <a:srgbClr val="C98734"/>
                          </a:solidFill>
                          <a:latin typeface="Calibri"/>
                          <a:cs typeface="Calibri"/>
                        </a:rPr>
                        <a:t>emprendedora</a:t>
                      </a:r>
                      <a:endParaRPr sz="1100" dirty="0">
                        <a:latin typeface="Calibri"/>
                        <a:cs typeface="Calibri"/>
                      </a:endParaRPr>
                    </a:p>
                  </a:txBody>
                  <a:tcPr marL="0" marR="0" marT="39369" marB="0">
                    <a:solidFill>
                      <a:srgbClr val="F2DFC9"/>
                    </a:solidFill>
                  </a:tcPr>
                </a:tc>
                <a:tc>
                  <a:txBody>
                    <a:bodyPr/>
                    <a:lstStyle/>
                    <a:p>
                      <a:pPr marR="106680" algn="r">
                        <a:lnSpc>
                          <a:spcPct val="100000"/>
                        </a:lnSpc>
                        <a:spcBef>
                          <a:spcPts val="1290"/>
                        </a:spcBef>
                      </a:pPr>
                      <a:r>
                        <a:rPr sz="1400" b="1" spc="-35" dirty="0">
                          <a:solidFill>
                            <a:srgbClr val="C98734"/>
                          </a:solidFill>
                          <a:latin typeface="Calibri"/>
                          <a:cs typeface="Calibri"/>
                        </a:rPr>
                        <a:t>16.075</a:t>
                      </a:r>
                      <a:r>
                        <a:rPr sz="1400" b="1" spc="30" dirty="0">
                          <a:solidFill>
                            <a:srgbClr val="C98734"/>
                          </a:solidFill>
                          <a:latin typeface="Calibri"/>
                          <a:cs typeface="Calibri"/>
                        </a:rPr>
                        <a:t> </a:t>
                      </a:r>
                      <a:r>
                        <a:rPr sz="1400" b="1" spc="-140" dirty="0">
                          <a:solidFill>
                            <a:srgbClr val="C98734"/>
                          </a:solidFill>
                          <a:latin typeface="Calibri"/>
                          <a:cs typeface="Calibri"/>
                        </a:rPr>
                        <a:t>M</a:t>
                      </a:r>
                      <a:r>
                        <a:rPr sz="1400" b="1" spc="-140" dirty="0">
                          <a:solidFill>
                            <a:srgbClr val="C98734"/>
                          </a:solidFill>
                          <a:latin typeface="Trebuchet MS"/>
                          <a:cs typeface="Trebuchet MS"/>
                        </a:rPr>
                        <a:t>€</a:t>
                      </a:r>
                      <a:endParaRPr sz="1400" dirty="0">
                        <a:latin typeface="Trebuchet MS"/>
                        <a:cs typeface="Trebuchet MS"/>
                      </a:endParaRPr>
                    </a:p>
                  </a:txBody>
                  <a:tcPr marL="0" marR="0" marT="163830" marB="0">
                    <a:solidFill>
                      <a:srgbClr val="F2DFC9"/>
                    </a:solidFill>
                  </a:tcPr>
                </a:tc>
                <a:extLst>
                  <a:ext uri="{0D108BD9-81ED-4DB2-BD59-A6C34878D82A}">
                    <a16:rowId xmlns:a16="http://schemas.microsoft.com/office/drawing/2014/main" val="10003"/>
                  </a:ext>
                </a:extLst>
              </a:tr>
            </a:tbl>
          </a:graphicData>
        </a:graphic>
      </p:graphicFrame>
      <p:grpSp>
        <p:nvGrpSpPr>
          <p:cNvPr id="2" name="Grupo 1">
            <a:extLst>
              <a:ext uri="{FF2B5EF4-FFF2-40B4-BE49-F238E27FC236}">
                <a16:creationId xmlns:a16="http://schemas.microsoft.com/office/drawing/2014/main" id="{A06B99F6-0DA6-44F2-83DB-06C57CEAD8B1}"/>
              </a:ext>
            </a:extLst>
          </p:cNvPr>
          <p:cNvGrpSpPr/>
          <p:nvPr/>
        </p:nvGrpSpPr>
        <p:grpSpPr>
          <a:xfrm>
            <a:off x="4720359" y="2250182"/>
            <a:ext cx="2805470" cy="2749170"/>
            <a:chOff x="4852265" y="1902813"/>
            <a:chExt cx="3030172" cy="2936374"/>
          </a:xfrm>
        </p:grpSpPr>
        <p:grpSp>
          <p:nvGrpSpPr>
            <p:cNvPr id="25" name="object 21">
              <a:extLst>
                <a:ext uri="{FF2B5EF4-FFF2-40B4-BE49-F238E27FC236}">
                  <a16:creationId xmlns:a16="http://schemas.microsoft.com/office/drawing/2014/main" id="{A94437B6-243C-4D9E-ACF0-36C9FC9593A0}"/>
                </a:ext>
              </a:extLst>
            </p:cNvPr>
            <p:cNvGrpSpPr/>
            <p:nvPr/>
          </p:nvGrpSpPr>
          <p:grpSpPr>
            <a:xfrm>
              <a:off x="4852265" y="1902813"/>
              <a:ext cx="3030172" cy="2936374"/>
              <a:chOff x="5724461" y="2843039"/>
              <a:chExt cx="2952115" cy="2952750"/>
            </a:xfrm>
          </p:grpSpPr>
          <p:sp>
            <p:nvSpPr>
              <p:cNvPr id="26" name="object 22">
                <a:extLst>
                  <a:ext uri="{FF2B5EF4-FFF2-40B4-BE49-F238E27FC236}">
                    <a16:creationId xmlns:a16="http://schemas.microsoft.com/office/drawing/2014/main" id="{CA48F4BE-941C-4F0D-8C67-D9CFFEF9030B}"/>
                  </a:ext>
                </a:extLst>
              </p:cNvPr>
              <p:cNvSpPr/>
              <p:nvPr/>
            </p:nvSpPr>
            <p:spPr>
              <a:xfrm>
                <a:off x="6075324" y="2859415"/>
                <a:ext cx="1695450" cy="530225"/>
              </a:xfrm>
              <a:custGeom>
                <a:avLst/>
                <a:gdLst/>
                <a:ahLst/>
                <a:cxnLst/>
                <a:rect l="l" t="t" r="r" b="b"/>
                <a:pathLst>
                  <a:path w="1695450" h="530225">
                    <a:moveTo>
                      <a:pt x="0" y="529716"/>
                    </a:moveTo>
                    <a:lnTo>
                      <a:pt x="31364" y="492994"/>
                    </a:lnTo>
                    <a:lnTo>
                      <a:pt x="63818" y="457464"/>
                    </a:lnTo>
                    <a:lnTo>
                      <a:pt x="97325" y="423142"/>
                    </a:lnTo>
                    <a:lnTo>
                      <a:pt x="131846" y="390040"/>
                    </a:lnTo>
                    <a:lnTo>
                      <a:pt x="167348" y="358176"/>
                    </a:lnTo>
                    <a:lnTo>
                      <a:pt x="203792" y="327562"/>
                    </a:lnTo>
                    <a:lnTo>
                      <a:pt x="241141" y="298215"/>
                    </a:lnTo>
                    <a:lnTo>
                      <a:pt x="279359" y="270149"/>
                    </a:lnTo>
                    <a:lnTo>
                      <a:pt x="318410" y="243378"/>
                    </a:lnTo>
                    <a:lnTo>
                      <a:pt x="358256" y="217919"/>
                    </a:lnTo>
                    <a:lnTo>
                      <a:pt x="398861" y="193785"/>
                    </a:lnTo>
                    <a:lnTo>
                      <a:pt x="440189" y="170991"/>
                    </a:lnTo>
                    <a:lnTo>
                      <a:pt x="482203" y="149552"/>
                    </a:lnTo>
                    <a:lnTo>
                      <a:pt x="524864" y="129483"/>
                    </a:lnTo>
                    <a:lnTo>
                      <a:pt x="568139" y="110800"/>
                    </a:lnTo>
                    <a:lnTo>
                      <a:pt x="611989" y="93515"/>
                    </a:lnTo>
                    <a:lnTo>
                      <a:pt x="656377" y="77645"/>
                    </a:lnTo>
                    <a:lnTo>
                      <a:pt x="701267" y="63204"/>
                    </a:lnTo>
                    <a:lnTo>
                      <a:pt x="746624" y="50208"/>
                    </a:lnTo>
                    <a:lnTo>
                      <a:pt x="792409" y="38670"/>
                    </a:lnTo>
                    <a:lnTo>
                      <a:pt x="838586" y="28606"/>
                    </a:lnTo>
                    <a:lnTo>
                      <a:pt x="885118" y="20030"/>
                    </a:lnTo>
                    <a:lnTo>
                      <a:pt x="931970" y="12958"/>
                    </a:lnTo>
                    <a:lnTo>
                      <a:pt x="979104" y="7404"/>
                    </a:lnTo>
                    <a:lnTo>
                      <a:pt x="1026482" y="3383"/>
                    </a:lnTo>
                    <a:lnTo>
                      <a:pt x="1074069" y="910"/>
                    </a:lnTo>
                    <a:lnTo>
                      <a:pt x="1121829" y="0"/>
                    </a:lnTo>
                    <a:lnTo>
                      <a:pt x="1169724" y="666"/>
                    </a:lnTo>
                    <a:lnTo>
                      <a:pt x="1217717" y="2925"/>
                    </a:lnTo>
                    <a:lnTo>
                      <a:pt x="1265772" y="6791"/>
                    </a:lnTo>
                    <a:lnTo>
                      <a:pt x="1313853" y="12279"/>
                    </a:lnTo>
                    <a:lnTo>
                      <a:pt x="1361922" y="19404"/>
                    </a:lnTo>
                    <a:lnTo>
                      <a:pt x="1409943" y="28180"/>
                    </a:lnTo>
                    <a:lnTo>
                      <a:pt x="1457879" y="38623"/>
                    </a:lnTo>
                    <a:lnTo>
                      <a:pt x="1505693" y="50748"/>
                    </a:lnTo>
                    <a:lnTo>
                      <a:pt x="1553350" y="64568"/>
                    </a:lnTo>
                    <a:lnTo>
                      <a:pt x="1600812" y="80098"/>
                    </a:lnTo>
                    <a:lnTo>
                      <a:pt x="1648043" y="97355"/>
                    </a:lnTo>
                    <a:lnTo>
                      <a:pt x="1695005" y="116351"/>
                    </a:lnTo>
                  </a:path>
                </a:pathLst>
              </a:custGeom>
              <a:ln w="32751">
                <a:solidFill>
                  <a:srgbClr val="24ACDF"/>
                </a:solidFill>
              </a:ln>
            </p:spPr>
            <p:txBody>
              <a:bodyPr wrap="square" lIns="0" tIns="0" rIns="0" bIns="0" rtlCol="0"/>
              <a:lstStyle/>
              <a:p>
                <a:endParaRPr dirty="0"/>
              </a:p>
            </p:txBody>
          </p:sp>
          <p:sp>
            <p:nvSpPr>
              <p:cNvPr id="27" name="object 23">
                <a:extLst>
                  <a:ext uri="{FF2B5EF4-FFF2-40B4-BE49-F238E27FC236}">
                    <a16:creationId xmlns:a16="http://schemas.microsoft.com/office/drawing/2014/main" id="{3B90CE5B-47D4-4316-AB77-182F0A6F02AD}"/>
                  </a:ext>
                </a:extLst>
              </p:cNvPr>
              <p:cNvSpPr/>
              <p:nvPr/>
            </p:nvSpPr>
            <p:spPr>
              <a:xfrm>
                <a:off x="5740836" y="3389405"/>
                <a:ext cx="334645" cy="1310005"/>
              </a:xfrm>
              <a:custGeom>
                <a:avLst/>
                <a:gdLst/>
                <a:ahLst/>
                <a:cxnLst/>
                <a:rect l="l" t="t" r="r" b="b"/>
                <a:pathLst>
                  <a:path w="334645" h="1310004">
                    <a:moveTo>
                      <a:pt x="50579" y="1309591"/>
                    </a:moveTo>
                    <a:lnTo>
                      <a:pt x="38397" y="1261313"/>
                    </a:lnTo>
                    <a:lnTo>
                      <a:pt x="27854" y="1212600"/>
                    </a:lnTo>
                    <a:lnTo>
                      <a:pt x="18969" y="1163494"/>
                    </a:lnTo>
                    <a:lnTo>
                      <a:pt x="11758" y="1114039"/>
                    </a:lnTo>
                    <a:lnTo>
                      <a:pt x="6237" y="1064278"/>
                    </a:lnTo>
                    <a:lnTo>
                      <a:pt x="2426" y="1014254"/>
                    </a:lnTo>
                    <a:lnTo>
                      <a:pt x="340" y="964008"/>
                    </a:lnTo>
                    <a:lnTo>
                      <a:pt x="0" y="913586"/>
                    </a:lnTo>
                    <a:lnTo>
                      <a:pt x="1418" y="863030"/>
                    </a:lnTo>
                    <a:lnTo>
                      <a:pt x="4616" y="812383"/>
                    </a:lnTo>
                    <a:lnTo>
                      <a:pt x="9609" y="761687"/>
                    </a:lnTo>
                    <a:lnTo>
                      <a:pt x="16415" y="710986"/>
                    </a:lnTo>
                    <a:lnTo>
                      <a:pt x="25052" y="660324"/>
                    </a:lnTo>
                    <a:lnTo>
                      <a:pt x="35535" y="609743"/>
                    </a:lnTo>
                    <a:lnTo>
                      <a:pt x="47885" y="559285"/>
                    </a:lnTo>
                    <a:lnTo>
                      <a:pt x="62117" y="508994"/>
                    </a:lnTo>
                    <a:lnTo>
                      <a:pt x="78248" y="458914"/>
                    </a:lnTo>
                    <a:lnTo>
                      <a:pt x="96296" y="409087"/>
                    </a:lnTo>
                    <a:lnTo>
                      <a:pt x="116280" y="359556"/>
                    </a:lnTo>
                    <a:lnTo>
                      <a:pt x="138277" y="310241"/>
                    </a:lnTo>
                    <a:lnTo>
                      <a:pt x="161865" y="262139"/>
                    </a:lnTo>
                    <a:lnTo>
                      <a:pt x="187000" y="215267"/>
                    </a:lnTo>
                    <a:lnTo>
                      <a:pt x="213636" y="169643"/>
                    </a:lnTo>
                    <a:lnTo>
                      <a:pt x="241730" y="125287"/>
                    </a:lnTo>
                    <a:lnTo>
                      <a:pt x="271238" y="82215"/>
                    </a:lnTo>
                    <a:lnTo>
                      <a:pt x="302115" y="40446"/>
                    </a:lnTo>
                    <a:lnTo>
                      <a:pt x="334317" y="0"/>
                    </a:lnTo>
                  </a:path>
                </a:pathLst>
              </a:custGeom>
              <a:ln w="32751">
                <a:solidFill>
                  <a:srgbClr val="25919A"/>
                </a:solidFill>
              </a:ln>
            </p:spPr>
            <p:txBody>
              <a:bodyPr wrap="square" lIns="0" tIns="0" rIns="0" bIns="0" rtlCol="0"/>
              <a:lstStyle/>
              <a:p>
                <a:endParaRPr dirty="0"/>
              </a:p>
            </p:txBody>
          </p:sp>
          <p:sp>
            <p:nvSpPr>
              <p:cNvPr id="28" name="object 24">
                <a:extLst>
                  <a:ext uri="{FF2B5EF4-FFF2-40B4-BE49-F238E27FC236}">
                    <a16:creationId xmlns:a16="http://schemas.microsoft.com/office/drawing/2014/main" id="{7CF8D09F-B5D0-4D7E-AE9D-083B981AC1C4}"/>
                  </a:ext>
                </a:extLst>
              </p:cNvPr>
              <p:cNvSpPr/>
              <p:nvPr/>
            </p:nvSpPr>
            <p:spPr>
              <a:xfrm>
                <a:off x="5791444" y="4699669"/>
                <a:ext cx="436880" cy="709295"/>
              </a:xfrm>
              <a:custGeom>
                <a:avLst/>
                <a:gdLst/>
                <a:ahLst/>
                <a:cxnLst/>
                <a:rect l="l" t="t" r="r" b="b"/>
                <a:pathLst>
                  <a:path w="436879" h="709295">
                    <a:moveTo>
                      <a:pt x="436835" y="708717"/>
                    </a:moveTo>
                    <a:lnTo>
                      <a:pt x="399831" y="674517"/>
                    </a:lnTo>
                    <a:lnTo>
                      <a:pt x="364157" y="639170"/>
                    </a:lnTo>
                    <a:lnTo>
                      <a:pt x="329826" y="602718"/>
                    </a:lnTo>
                    <a:lnTo>
                      <a:pt x="296859" y="565203"/>
                    </a:lnTo>
                    <a:lnTo>
                      <a:pt x="265270" y="526668"/>
                    </a:lnTo>
                    <a:lnTo>
                      <a:pt x="235078" y="487154"/>
                    </a:lnTo>
                    <a:lnTo>
                      <a:pt x="206299" y="446704"/>
                    </a:lnTo>
                    <a:lnTo>
                      <a:pt x="178951" y="405360"/>
                    </a:lnTo>
                    <a:lnTo>
                      <a:pt x="153050" y="363163"/>
                    </a:lnTo>
                    <a:lnTo>
                      <a:pt x="128613" y="320158"/>
                    </a:lnTo>
                    <a:lnTo>
                      <a:pt x="105659" y="276385"/>
                    </a:lnTo>
                    <a:lnTo>
                      <a:pt x="84203" y="231887"/>
                    </a:lnTo>
                    <a:lnTo>
                      <a:pt x="64262" y="186706"/>
                    </a:lnTo>
                    <a:lnTo>
                      <a:pt x="45854" y="140885"/>
                    </a:lnTo>
                    <a:lnTo>
                      <a:pt x="28997" y="94465"/>
                    </a:lnTo>
                    <a:lnTo>
                      <a:pt x="13706" y="47489"/>
                    </a:lnTo>
                    <a:lnTo>
                      <a:pt x="0" y="0"/>
                    </a:lnTo>
                  </a:path>
                </a:pathLst>
              </a:custGeom>
              <a:ln w="32751">
                <a:solidFill>
                  <a:srgbClr val="8AB848"/>
                </a:solidFill>
              </a:ln>
            </p:spPr>
            <p:txBody>
              <a:bodyPr wrap="square" lIns="0" tIns="0" rIns="0" bIns="0" rtlCol="0"/>
              <a:lstStyle/>
              <a:p>
                <a:endParaRPr dirty="0"/>
              </a:p>
            </p:txBody>
          </p:sp>
          <p:sp>
            <p:nvSpPr>
              <p:cNvPr id="29" name="object 25">
                <a:extLst>
                  <a:ext uri="{FF2B5EF4-FFF2-40B4-BE49-F238E27FC236}">
                    <a16:creationId xmlns:a16="http://schemas.microsoft.com/office/drawing/2014/main" id="{31703102-AF8D-4F31-BE22-5663F96F6B67}"/>
                  </a:ext>
                </a:extLst>
              </p:cNvPr>
              <p:cNvSpPr/>
              <p:nvPr/>
            </p:nvSpPr>
            <p:spPr>
              <a:xfrm>
                <a:off x="6228498" y="5408744"/>
                <a:ext cx="467359" cy="280670"/>
              </a:xfrm>
              <a:custGeom>
                <a:avLst/>
                <a:gdLst/>
                <a:ahLst/>
                <a:cxnLst/>
                <a:rect l="l" t="t" r="r" b="b"/>
                <a:pathLst>
                  <a:path w="467359" h="280670">
                    <a:moveTo>
                      <a:pt x="467260" y="280272"/>
                    </a:moveTo>
                    <a:lnTo>
                      <a:pt x="418104" y="261102"/>
                    </a:lnTo>
                    <a:lnTo>
                      <a:pt x="352035" y="232087"/>
                    </a:lnTo>
                    <a:lnTo>
                      <a:pt x="303516" y="208265"/>
                    </a:lnTo>
                    <a:lnTo>
                      <a:pt x="256250" y="182869"/>
                    </a:lnTo>
                    <a:lnTo>
                      <a:pt x="210256" y="155945"/>
                    </a:lnTo>
                    <a:lnTo>
                      <a:pt x="165551" y="127537"/>
                    </a:lnTo>
                    <a:lnTo>
                      <a:pt x="122154" y="97694"/>
                    </a:lnTo>
                    <a:lnTo>
                      <a:pt x="80085" y="66459"/>
                    </a:lnTo>
                    <a:lnTo>
                      <a:pt x="39360" y="33878"/>
                    </a:lnTo>
                    <a:lnTo>
                      <a:pt x="0" y="0"/>
                    </a:lnTo>
                  </a:path>
                </a:pathLst>
              </a:custGeom>
              <a:ln w="32751">
                <a:solidFill>
                  <a:srgbClr val="918227"/>
                </a:solidFill>
              </a:ln>
            </p:spPr>
            <p:txBody>
              <a:bodyPr wrap="square" lIns="0" tIns="0" rIns="0" bIns="0" rtlCol="0"/>
              <a:lstStyle/>
              <a:p>
                <a:endParaRPr dirty="0"/>
              </a:p>
            </p:txBody>
          </p:sp>
          <p:sp>
            <p:nvSpPr>
              <p:cNvPr id="30" name="object 26">
                <a:extLst>
                  <a:ext uri="{FF2B5EF4-FFF2-40B4-BE49-F238E27FC236}">
                    <a16:creationId xmlns:a16="http://schemas.microsoft.com/office/drawing/2014/main" id="{4EB5AB9A-4CE5-4F64-91C7-3DBA0E70D879}"/>
                  </a:ext>
                </a:extLst>
              </p:cNvPr>
              <p:cNvSpPr/>
              <p:nvPr/>
            </p:nvSpPr>
            <p:spPr>
              <a:xfrm>
                <a:off x="6695996" y="4949775"/>
                <a:ext cx="1821180" cy="829944"/>
              </a:xfrm>
              <a:custGeom>
                <a:avLst/>
                <a:gdLst/>
                <a:ahLst/>
                <a:cxnLst/>
                <a:rect l="l" t="t" r="r" b="b"/>
                <a:pathLst>
                  <a:path w="1821179" h="829945">
                    <a:moveTo>
                      <a:pt x="1820567" y="0"/>
                    </a:moveTo>
                    <a:lnTo>
                      <a:pt x="1798751" y="43779"/>
                    </a:lnTo>
                    <a:lnTo>
                      <a:pt x="1775647" y="86529"/>
                    </a:lnTo>
                    <a:lnTo>
                      <a:pt x="1751289" y="128235"/>
                    </a:lnTo>
                    <a:lnTo>
                      <a:pt x="1725711" y="168882"/>
                    </a:lnTo>
                    <a:lnTo>
                      <a:pt x="1698948" y="208459"/>
                    </a:lnTo>
                    <a:lnTo>
                      <a:pt x="1671033" y="246949"/>
                    </a:lnTo>
                    <a:lnTo>
                      <a:pt x="1642001" y="284341"/>
                    </a:lnTo>
                    <a:lnTo>
                      <a:pt x="1611884" y="320621"/>
                    </a:lnTo>
                    <a:lnTo>
                      <a:pt x="1580718" y="355773"/>
                    </a:lnTo>
                    <a:lnTo>
                      <a:pt x="1548535" y="389784"/>
                    </a:lnTo>
                    <a:lnTo>
                      <a:pt x="1515371" y="422642"/>
                    </a:lnTo>
                    <a:lnTo>
                      <a:pt x="1481259" y="454333"/>
                    </a:lnTo>
                    <a:lnTo>
                      <a:pt x="1446234" y="484842"/>
                    </a:lnTo>
                    <a:lnTo>
                      <a:pt x="1410327" y="514156"/>
                    </a:lnTo>
                    <a:lnTo>
                      <a:pt x="1373576" y="542260"/>
                    </a:lnTo>
                    <a:lnTo>
                      <a:pt x="1336011" y="569142"/>
                    </a:lnTo>
                    <a:lnTo>
                      <a:pt x="1297669" y="594788"/>
                    </a:lnTo>
                    <a:lnTo>
                      <a:pt x="1258583" y="619184"/>
                    </a:lnTo>
                    <a:lnTo>
                      <a:pt x="1218787" y="642316"/>
                    </a:lnTo>
                    <a:lnTo>
                      <a:pt x="1178314" y="664171"/>
                    </a:lnTo>
                    <a:lnTo>
                      <a:pt x="1137199" y="684733"/>
                    </a:lnTo>
                    <a:lnTo>
                      <a:pt x="1095477" y="703991"/>
                    </a:lnTo>
                    <a:lnTo>
                      <a:pt x="1053180" y="721931"/>
                    </a:lnTo>
                    <a:lnTo>
                      <a:pt x="1010342" y="738538"/>
                    </a:lnTo>
                    <a:lnTo>
                      <a:pt x="967000" y="753799"/>
                    </a:lnTo>
                    <a:lnTo>
                      <a:pt x="923183" y="767700"/>
                    </a:lnTo>
                    <a:lnTo>
                      <a:pt x="878930" y="780228"/>
                    </a:lnTo>
                    <a:lnTo>
                      <a:pt x="834270" y="791368"/>
                    </a:lnTo>
                    <a:lnTo>
                      <a:pt x="789241" y="801106"/>
                    </a:lnTo>
                    <a:lnTo>
                      <a:pt x="743877" y="809431"/>
                    </a:lnTo>
                    <a:lnTo>
                      <a:pt x="698209" y="816326"/>
                    </a:lnTo>
                    <a:lnTo>
                      <a:pt x="652272" y="821779"/>
                    </a:lnTo>
                    <a:lnTo>
                      <a:pt x="606101" y="825776"/>
                    </a:lnTo>
                    <a:lnTo>
                      <a:pt x="559730" y="828304"/>
                    </a:lnTo>
                    <a:lnTo>
                      <a:pt x="513192" y="829348"/>
                    </a:lnTo>
                    <a:lnTo>
                      <a:pt x="466521" y="828896"/>
                    </a:lnTo>
                    <a:lnTo>
                      <a:pt x="419752" y="826932"/>
                    </a:lnTo>
                    <a:lnTo>
                      <a:pt x="372919" y="823443"/>
                    </a:lnTo>
                    <a:lnTo>
                      <a:pt x="326055" y="818416"/>
                    </a:lnTo>
                    <a:lnTo>
                      <a:pt x="279194" y="811837"/>
                    </a:lnTo>
                    <a:lnTo>
                      <a:pt x="232370" y="803692"/>
                    </a:lnTo>
                    <a:lnTo>
                      <a:pt x="185617" y="793969"/>
                    </a:lnTo>
                    <a:lnTo>
                      <a:pt x="138969" y="782651"/>
                    </a:lnTo>
                    <a:lnTo>
                      <a:pt x="92461" y="769727"/>
                    </a:lnTo>
                    <a:lnTo>
                      <a:pt x="46127" y="755182"/>
                    </a:lnTo>
                    <a:lnTo>
                      <a:pt x="0" y="739003"/>
                    </a:lnTo>
                  </a:path>
                </a:pathLst>
              </a:custGeom>
              <a:ln w="32751">
                <a:solidFill>
                  <a:srgbClr val="C98734"/>
                </a:solidFill>
              </a:ln>
            </p:spPr>
            <p:txBody>
              <a:bodyPr wrap="square" lIns="0" tIns="0" rIns="0" bIns="0" rtlCol="0"/>
              <a:lstStyle/>
              <a:p>
                <a:endParaRPr dirty="0"/>
              </a:p>
            </p:txBody>
          </p:sp>
          <p:sp>
            <p:nvSpPr>
              <p:cNvPr id="31" name="object 27">
                <a:extLst>
                  <a:ext uri="{FF2B5EF4-FFF2-40B4-BE49-F238E27FC236}">
                    <a16:creationId xmlns:a16="http://schemas.microsoft.com/office/drawing/2014/main" id="{693107EC-BD6E-4CBC-8C69-7B4ECD0D6E9A}"/>
                  </a:ext>
                </a:extLst>
              </p:cNvPr>
              <p:cNvSpPr/>
              <p:nvPr/>
            </p:nvSpPr>
            <p:spPr>
              <a:xfrm>
                <a:off x="7771112" y="2975551"/>
                <a:ext cx="522605" cy="375920"/>
              </a:xfrm>
              <a:custGeom>
                <a:avLst/>
                <a:gdLst/>
                <a:ahLst/>
                <a:cxnLst/>
                <a:rect l="l" t="t" r="r" b="b"/>
                <a:pathLst>
                  <a:path w="522604" h="375920">
                    <a:moveTo>
                      <a:pt x="522464" y="375843"/>
                    </a:moveTo>
                    <a:lnTo>
                      <a:pt x="490465" y="340812"/>
                    </a:lnTo>
                    <a:lnTo>
                      <a:pt x="457231" y="306745"/>
                    </a:lnTo>
                    <a:lnTo>
                      <a:pt x="422777" y="273678"/>
                    </a:lnTo>
                    <a:lnTo>
                      <a:pt x="387115" y="241648"/>
                    </a:lnTo>
                    <a:lnTo>
                      <a:pt x="350257" y="210690"/>
                    </a:lnTo>
                    <a:lnTo>
                      <a:pt x="312217" y="180841"/>
                    </a:lnTo>
                    <a:lnTo>
                      <a:pt x="273007" y="152137"/>
                    </a:lnTo>
                    <a:lnTo>
                      <a:pt x="232640" y="124614"/>
                    </a:lnTo>
                    <a:lnTo>
                      <a:pt x="191130" y="98310"/>
                    </a:lnTo>
                    <a:lnTo>
                      <a:pt x="148488" y="73258"/>
                    </a:lnTo>
                    <a:lnTo>
                      <a:pt x="104727" y="49496"/>
                    </a:lnTo>
                    <a:lnTo>
                      <a:pt x="59862" y="27062"/>
                    </a:lnTo>
                    <a:lnTo>
                      <a:pt x="15022" y="6489"/>
                    </a:lnTo>
                    <a:lnTo>
                      <a:pt x="0" y="0"/>
                    </a:lnTo>
                  </a:path>
                </a:pathLst>
              </a:custGeom>
              <a:ln w="32751">
                <a:solidFill>
                  <a:srgbClr val="C6692A"/>
                </a:solidFill>
              </a:ln>
            </p:spPr>
            <p:txBody>
              <a:bodyPr wrap="square" lIns="0" tIns="0" rIns="0" bIns="0" rtlCol="0"/>
              <a:lstStyle/>
              <a:p>
                <a:endParaRPr dirty="0"/>
              </a:p>
            </p:txBody>
          </p:sp>
          <p:sp>
            <p:nvSpPr>
              <p:cNvPr id="32" name="object 28">
                <a:extLst>
                  <a:ext uri="{FF2B5EF4-FFF2-40B4-BE49-F238E27FC236}">
                    <a16:creationId xmlns:a16="http://schemas.microsoft.com/office/drawing/2014/main" id="{A56E3CD9-5417-45F1-9E67-52C0B7E6A253}"/>
                  </a:ext>
                </a:extLst>
              </p:cNvPr>
              <p:cNvSpPr/>
              <p:nvPr/>
            </p:nvSpPr>
            <p:spPr>
              <a:xfrm>
                <a:off x="8293843" y="3351588"/>
                <a:ext cx="361950" cy="850265"/>
              </a:xfrm>
              <a:custGeom>
                <a:avLst/>
                <a:gdLst/>
                <a:ahLst/>
                <a:cxnLst/>
                <a:rect l="l" t="t" r="r" b="b"/>
                <a:pathLst>
                  <a:path w="361950" h="850264">
                    <a:moveTo>
                      <a:pt x="361498" y="849932"/>
                    </a:moveTo>
                    <a:lnTo>
                      <a:pt x="356639" y="800626"/>
                    </a:lnTo>
                    <a:lnTo>
                      <a:pt x="350121" y="751587"/>
                    </a:lnTo>
                    <a:lnTo>
                      <a:pt x="341958" y="702857"/>
                    </a:lnTo>
                    <a:lnTo>
                      <a:pt x="332167" y="654480"/>
                    </a:lnTo>
                    <a:lnTo>
                      <a:pt x="320762" y="606495"/>
                    </a:lnTo>
                    <a:lnTo>
                      <a:pt x="307757" y="558948"/>
                    </a:lnTo>
                    <a:lnTo>
                      <a:pt x="293169" y="511881"/>
                    </a:lnTo>
                    <a:lnTo>
                      <a:pt x="277011" y="465336"/>
                    </a:lnTo>
                    <a:lnTo>
                      <a:pt x="259299" y="419356"/>
                    </a:lnTo>
                    <a:lnTo>
                      <a:pt x="240048" y="373983"/>
                    </a:lnTo>
                    <a:lnTo>
                      <a:pt x="219273" y="329261"/>
                    </a:lnTo>
                    <a:lnTo>
                      <a:pt x="196988" y="285230"/>
                    </a:lnTo>
                    <a:lnTo>
                      <a:pt x="173209" y="241936"/>
                    </a:lnTo>
                    <a:lnTo>
                      <a:pt x="147951" y="199420"/>
                    </a:lnTo>
                    <a:lnTo>
                      <a:pt x="121230" y="157724"/>
                    </a:lnTo>
                    <a:lnTo>
                      <a:pt x="93058" y="116891"/>
                    </a:lnTo>
                    <a:lnTo>
                      <a:pt x="63453" y="76964"/>
                    </a:lnTo>
                    <a:lnTo>
                      <a:pt x="32428" y="37986"/>
                    </a:lnTo>
                    <a:lnTo>
                      <a:pt x="0" y="0"/>
                    </a:lnTo>
                  </a:path>
                </a:pathLst>
              </a:custGeom>
              <a:ln w="32751">
                <a:solidFill>
                  <a:srgbClr val="BE3632"/>
                </a:solidFill>
              </a:ln>
            </p:spPr>
            <p:txBody>
              <a:bodyPr wrap="square" lIns="0" tIns="0" rIns="0" bIns="0" rtlCol="0"/>
              <a:lstStyle/>
              <a:p>
                <a:endParaRPr dirty="0"/>
              </a:p>
            </p:txBody>
          </p:sp>
          <p:sp>
            <p:nvSpPr>
              <p:cNvPr id="33" name="object 29">
                <a:extLst>
                  <a:ext uri="{FF2B5EF4-FFF2-40B4-BE49-F238E27FC236}">
                    <a16:creationId xmlns:a16="http://schemas.microsoft.com/office/drawing/2014/main" id="{BBE1DD20-986C-40B1-8816-9BDA3970362C}"/>
                  </a:ext>
                </a:extLst>
              </p:cNvPr>
              <p:cNvSpPr/>
              <p:nvPr/>
            </p:nvSpPr>
            <p:spPr>
              <a:xfrm>
                <a:off x="8569021" y="4201958"/>
                <a:ext cx="91440" cy="624840"/>
              </a:xfrm>
              <a:custGeom>
                <a:avLst/>
                <a:gdLst/>
                <a:ahLst/>
                <a:cxnLst/>
                <a:rect l="l" t="t" r="r" b="b"/>
                <a:pathLst>
                  <a:path w="91440" h="624839">
                    <a:moveTo>
                      <a:pt x="0" y="624293"/>
                    </a:moveTo>
                    <a:lnTo>
                      <a:pt x="16702" y="576937"/>
                    </a:lnTo>
                    <a:lnTo>
                      <a:pt x="31679" y="529329"/>
                    </a:lnTo>
                    <a:lnTo>
                      <a:pt x="44946" y="481509"/>
                    </a:lnTo>
                    <a:lnTo>
                      <a:pt x="56514" y="433512"/>
                    </a:lnTo>
                    <a:lnTo>
                      <a:pt x="66398" y="385379"/>
                    </a:lnTo>
                    <a:lnTo>
                      <a:pt x="74610" y="337148"/>
                    </a:lnTo>
                    <a:lnTo>
                      <a:pt x="81166" y="288857"/>
                    </a:lnTo>
                    <a:lnTo>
                      <a:pt x="86078" y="240544"/>
                    </a:lnTo>
                    <a:lnTo>
                      <a:pt x="89359" y="192248"/>
                    </a:lnTo>
                    <a:lnTo>
                      <a:pt x="91024" y="144007"/>
                    </a:lnTo>
                    <a:lnTo>
                      <a:pt x="91086" y="95860"/>
                    </a:lnTo>
                    <a:lnTo>
                      <a:pt x="89558" y="47844"/>
                    </a:lnTo>
                    <a:lnTo>
                      <a:pt x="86454" y="0"/>
                    </a:lnTo>
                  </a:path>
                </a:pathLst>
              </a:custGeom>
              <a:ln w="32751">
                <a:solidFill>
                  <a:srgbClr val="933F80"/>
                </a:solidFill>
              </a:ln>
            </p:spPr>
            <p:txBody>
              <a:bodyPr wrap="square" lIns="0" tIns="0" rIns="0" bIns="0" rtlCol="0"/>
              <a:lstStyle/>
              <a:p>
                <a:endParaRPr dirty="0"/>
              </a:p>
            </p:txBody>
          </p:sp>
          <p:sp>
            <p:nvSpPr>
              <p:cNvPr id="34" name="object 30">
                <a:extLst>
                  <a:ext uri="{FF2B5EF4-FFF2-40B4-BE49-F238E27FC236}">
                    <a16:creationId xmlns:a16="http://schemas.microsoft.com/office/drawing/2014/main" id="{8BC87E04-3380-420B-8284-F3B930478F89}"/>
                  </a:ext>
                </a:extLst>
              </p:cNvPr>
              <p:cNvSpPr/>
              <p:nvPr/>
            </p:nvSpPr>
            <p:spPr>
              <a:xfrm>
                <a:off x="8516467" y="4826563"/>
                <a:ext cx="52705" cy="125730"/>
              </a:xfrm>
              <a:custGeom>
                <a:avLst/>
                <a:gdLst/>
                <a:ahLst/>
                <a:cxnLst/>
                <a:rect l="l" t="t" r="r" b="b"/>
                <a:pathLst>
                  <a:path w="52704" h="125729">
                    <a:moveTo>
                      <a:pt x="0" y="125324"/>
                    </a:moveTo>
                    <a:lnTo>
                      <a:pt x="14254" y="94424"/>
                    </a:lnTo>
                    <a:lnTo>
                      <a:pt x="27786" y="62956"/>
                    </a:lnTo>
                    <a:lnTo>
                      <a:pt x="40556" y="31341"/>
                    </a:lnTo>
                    <a:lnTo>
                      <a:pt x="52526" y="0"/>
                    </a:lnTo>
                  </a:path>
                </a:pathLst>
              </a:custGeom>
              <a:ln w="32751">
                <a:solidFill>
                  <a:srgbClr val="4D4D8C"/>
                </a:solidFill>
              </a:ln>
            </p:spPr>
            <p:txBody>
              <a:bodyPr wrap="square" lIns="0" tIns="0" rIns="0" bIns="0" rtlCol="0"/>
              <a:lstStyle/>
              <a:p>
                <a:endParaRPr dirty="0"/>
              </a:p>
            </p:txBody>
          </p:sp>
        </p:grpSp>
        <p:sp>
          <p:nvSpPr>
            <p:cNvPr id="35" name="object 31">
              <a:extLst>
                <a:ext uri="{FF2B5EF4-FFF2-40B4-BE49-F238E27FC236}">
                  <a16:creationId xmlns:a16="http://schemas.microsoft.com/office/drawing/2014/main" id="{3F9F898C-7B93-4125-95D0-ACC5CAA8596E}"/>
                </a:ext>
              </a:extLst>
            </p:cNvPr>
            <p:cNvSpPr txBox="1"/>
            <p:nvPr/>
          </p:nvSpPr>
          <p:spPr>
            <a:xfrm>
              <a:off x="5742724" y="211558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0A9DC6"/>
                  </a:solidFill>
                  <a:latin typeface="Calibri"/>
                  <a:cs typeface="Calibri"/>
                </a:rPr>
                <a:t>20</a:t>
              </a:r>
              <a:r>
                <a:rPr sz="1200" b="1" spc="-5" dirty="0">
                  <a:solidFill>
                    <a:srgbClr val="0A9DC6"/>
                  </a:solidFill>
                  <a:latin typeface="Calibri"/>
                  <a:cs typeface="Calibri"/>
                </a:rPr>
                <a:t>,</a:t>
              </a:r>
              <a:r>
                <a:rPr sz="1200" b="1" spc="-40" dirty="0">
                  <a:solidFill>
                    <a:srgbClr val="0A9DC6"/>
                  </a:solidFill>
                  <a:latin typeface="Calibri"/>
                  <a:cs typeface="Calibri"/>
                </a:rPr>
                <a:t>7</a:t>
              </a:r>
              <a:r>
                <a:rPr sz="1100" b="1" spc="35" dirty="0">
                  <a:solidFill>
                    <a:srgbClr val="0A9DC6"/>
                  </a:solidFill>
                  <a:latin typeface="Calibri"/>
                  <a:cs typeface="Calibri"/>
                </a:rPr>
                <a:t>%</a:t>
              </a:r>
              <a:endParaRPr sz="1100" dirty="0">
                <a:latin typeface="Calibri"/>
                <a:cs typeface="Calibri"/>
              </a:endParaRPr>
            </a:p>
          </p:txBody>
        </p:sp>
        <p:sp>
          <p:nvSpPr>
            <p:cNvPr id="36" name="object 32">
              <a:extLst>
                <a:ext uri="{FF2B5EF4-FFF2-40B4-BE49-F238E27FC236}">
                  <a16:creationId xmlns:a16="http://schemas.microsoft.com/office/drawing/2014/main" id="{2D9390F2-74D0-43B1-9040-383EC83CA529}"/>
                </a:ext>
              </a:extLst>
            </p:cNvPr>
            <p:cNvSpPr txBox="1"/>
            <p:nvPr/>
          </p:nvSpPr>
          <p:spPr>
            <a:xfrm>
              <a:off x="5053323" y="2883678"/>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1B95A0"/>
                  </a:solidFill>
                  <a:latin typeface="Calibri"/>
                  <a:cs typeface="Calibri"/>
                </a:rPr>
                <a:t>15</a:t>
              </a:r>
              <a:r>
                <a:rPr sz="1200" b="1" spc="-5" dirty="0">
                  <a:solidFill>
                    <a:srgbClr val="1B95A0"/>
                  </a:solidFill>
                  <a:latin typeface="Calibri"/>
                  <a:cs typeface="Calibri"/>
                </a:rPr>
                <a:t>,</a:t>
              </a:r>
              <a:r>
                <a:rPr sz="1200" b="1" spc="-40" dirty="0">
                  <a:solidFill>
                    <a:srgbClr val="1B95A0"/>
                  </a:solidFill>
                  <a:latin typeface="Calibri"/>
                  <a:cs typeface="Calibri"/>
                </a:rPr>
                <a:t>0</a:t>
              </a:r>
              <a:r>
                <a:rPr sz="1100" b="1" spc="35" dirty="0">
                  <a:solidFill>
                    <a:srgbClr val="1B95A0"/>
                  </a:solidFill>
                  <a:latin typeface="Calibri"/>
                  <a:cs typeface="Calibri"/>
                </a:rPr>
                <a:t>%</a:t>
              </a:r>
              <a:endParaRPr sz="1100" dirty="0">
                <a:latin typeface="Calibri"/>
                <a:cs typeface="Calibri"/>
              </a:endParaRPr>
            </a:p>
          </p:txBody>
        </p:sp>
        <p:sp>
          <p:nvSpPr>
            <p:cNvPr id="37" name="object 33">
              <a:extLst>
                <a:ext uri="{FF2B5EF4-FFF2-40B4-BE49-F238E27FC236}">
                  <a16:creationId xmlns:a16="http://schemas.microsoft.com/office/drawing/2014/main" id="{8C79E1AA-DF26-4740-94CC-E3CA4A107976}"/>
                </a:ext>
              </a:extLst>
            </p:cNvPr>
            <p:cNvSpPr txBox="1"/>
            <p:nvPr/>
          </p:nvSpPr>
          <p:spPr>
            <a:xfrm>
              <a:off x="5591443" y="3115915"/>
              <a:ext cx="1497162" cy="408179"/>
            </a:xfrm>
            <a:prstGeom prst="rect">
              <a:avLst/>
            </a:prstGeom>
          </p:spPr>
          <p:txBody>
            <a:bodyPr vert="horz" wrap="square" lIns="0" tIns="12700" rIns="0" bIns="0" rtlCol="0">
              <a:spAutoFit/>
            </a:bodyPr>
            <a:lstStyle/>
            <a:p>
              <a:pPr marL="12700">
                <a:lnSpc>
                  <a:spcPct val="100000"/>
                </a:lnSpc>
                <a:spcBef>
                  <a:spcPts val="100"/>
                </a:spcBef>
              </a:pPr>
              <a:r>
                <a:rPr sz="2400" b="1" spc="-70" dirty="0">
                  <a:solidFill>
                    <a:srgbClr val="4C4D4F"/>
                  </a:solidFill>
                  <a:latin typeface="Calibri"/>
                  <a:cs typeface="Calibri"/>
                </a:rPr>
                <a:t>69.528</a:t>
              </a:r>
              <a:r>
                <a:rPr sz="2400" b="1" spc="15" dirty="0">
                  <a:solidFill>
                    <a:srgbClr val="4C4D4F"/>
                  </a:solidFill>
                  <a:latin typeface="Calibri"/>
                  <a:cs typeface="Calibri"/>
                </a:rPr>
                <a:t> </a:t>
              </a:r>
              <a:r>
                <a:rPr sz="2400" b="1" spc="-265" dirty="0">
                  <a:solidFill>
                    <a:srgbClr val="4C4D4F"/>
                  </a:solidFill>
                  <a:latin typeface="Calibri"/>
                  <a:cs typeface="Calibri"/>
                </a:rPr>
                <a:t>M</a:t>
              </a:r>
              <a:r>
                <a:rPr lang="es-ES" sz="2400" b="1" spc="-265" dirty="0">
                  <a:solidFill>
                    <a:srgbClr val="4C4D4F"/>
                  </a:solidFill>
                  <a:latin typeface="Calibri"/>
                  <a:cs typeface="Calibri"/>
                </a:rPr>
                <a:t> €</a:t>
              </a:r>
              <a:endParaRPr sz="2400" dirty="0">
                <a:latin typeface="Trebuchet MS"/>
                <a:cs typeface="Trebuchet MS"/>
              </a:endParaRPr>
            </a:p>
          </p:txBody>
        </p:sp>
        <p:sp>
          <p:nvSpPr>
            <p:cNvPr id="38" name="object 34">
              <a:extLst>
                <a:ext uri="{FF2B5EF4-FFF2-40B4-BE49-F238E27FC236}">
                  <a16:creationId xmlns:a16="http://schemas.microsoft.com/office/drawing/2014/main" id="{80D4C12B-D2C5-401A-8769-0B6B25CD47A2}"/>
                </a:ext>
              </a:extLst>
            </p:cNvPr>
            <p:cNvSpPr txBox="1"/>
            <p:nvPr/>
          </p:nvSpPr>
          <p:spPr>
            <a:xfrm>
              <a:off x="5266981" y="3929143"/>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6FA14B"/>
                  </a:solidFill>
                  <a:latin typeface="Calibri"/>
                  <a:cs typeface="Calibri"/>
                </a:rPr>
                <a:t>9</a:t>
              </a:r>
              <a:r>
                <a:rPr sz="1200" b="1" spc="5" dirty="0">
                  <a:solidFill>
                    <a:srgbClr val="6FA14B"/>
                  </a:solidFill>
                  <a:latin typeface="Calibri"/>
                  <a:cs typeface="Calibri"/>
                </a:rPr>
                <a:t>,</a:t>
              </a:r>
              <a:r>
                <a:rPr sz="1200" b="1" spc="-40" dirty="0">
                  <a:solidFill>
                    <a:srgbClr val="6FA14B"/>
                  </a:solidFill>
                  <a:latin typeface="Calibri"/>
                  <a:cs typeface="Calibri"/>
                </a:rPr>
                <a:t>2</a:t>
              </a:r>
              <a:r>
                <a:rPr sz="1200" b="1" spc="35" dirty="0">
                  <a:solidFill>
                    <a:srgbClr val="6FA14B"/>
                  </a:solidFill>
                  <a:latin typeface="Calibri"/>
                  <a:cs typeface="Calibri"/>
                </a:rPr>
                <a:t>%</a:t>
              </a:r>
              <a:endParaRPr sz="1200" dirty="0">
                <a:latin typeface="Calibri"/>
                <a:cs typeface="Calibri"/>
              </a:endParaRPr>
            </a:p>
          </p:txBody>
        </p:sp>
        <p:sp>
          <p:nvSpPr>
            <p:cNvPr id="39" name="object 35">
              <a:extLst>
                <a:ext uri="{FF2B5EF4-FFF2-40B4-BE49-F238E27FC236}">
                  <a16:creationId xmlns:a16="http://schemas.microsoft.com/office/drawing/2014/main" id="{145DDB93-A44A-4F1F-88ED-9BFA225B4021}"/>
                </a:ext>
              </a:extLst>
            </p:cNvPr>
            <p:cNvSpPr txBox="1"/>
            <p:nvPr/>
          </p:nvSpPr>
          <p:spPr>
            <a:xfrm>
              <a:off x="5632383" y="4282710"/>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918227"/>
                  </a:solidFill>
                  <a:latin typeface="Calibri"/>
                  <a:cs typeface="Calibri"/>
                </a:rPr>
                <a:t>6</a:t>
              </a:r>
              <a:r>
                <a:rPr sz="1200" b="1" spc="5" dirty="0">
                  <a:solidFill>
                    <a:srgbClr val="918227"/>
                  </a:solidFill>
                  <a:latin typeface="Calibri"/>
                  <a:cs typeface="Calibri"/>
                </a:rPr>
                <a:t>,</a:t>
              </a:r>
              <a:r>
                <a:rPr sz="1200" b="1" spc="-40" dirty="0">
                  <a:solidFill>
                    <a:srgbClr val="918227"/>
                  </a:solidFill>
                  <a:latin typeface="Calibri"/>
                  <a:cs typeface="Calibri"/>
                </a:rPr>
                <a:t>2</a:t>
              </a:r>
              <a:r>
                <a:rPr sz="1200" b="1" spc="35" dirty="0">
                  <a:solidFill>
                    <a:srgbClr val="918227"/>
                  </a:solidFill>
                  <a:latin typeface="Calibri"/>
                  <a:cs typeface="Calibri"/>
                </a:rPr>
                <a:t>%</a:t>
              </a:r>
              <a:endParaRPr sz="1200" dirty="0">
                <a:latin typeface="Calibri"/>
                <a:cs typeface="Calibri"/>
              </a:endParaRPr>
            </a:p>
          </p:txBody>
        </p:sp>
        <p:sp>
          <p:nvSpPr>
            <p:cNvPr id="40" name="object 36">
              <a:extLst>
                <a:ext uri="{FF2B5EF4-FFF2-40B4-BE49-F238E27FC236}">
                  <a16:creationId xmlns:a16="http://schemas.microsoft.com/office/drawing/2014/main" id="{291F77A5-160D-48C0-B5AF-3EB947D8BF3C}"/>
                </a:ext>
              </a:extLst>
            </p:cNvPr>
            <p:cNvSpPr txBox="1"/>
            <p:nvPr/>
          </p:nvSpPr>
          <p:spPr>
            <a:xfrm>
              <a:off x="6577924" y="4294901"/>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C98734"/>
                  </a:solidFill>
                  <a:latin typeface="Calibri"/>
                  <a:cs typeface="Calibri"/>
                </a:rPr>
                <a:t>23</a:t>
              </a:r>
              <a:r>
                <a:rPr sz="1200" b="1" spc="-5" dirty="0">
                  <a:solidFill>
                    <a:srgbClr val="C98734"/>
                  </a:solidFill>
                  <a:latin typeface="Calibri"/>
                  <a:cs typeface="Calibri"/>
                </a:rPr>
                <a:t>,</a:t>
              </a:r>
              <a:r>
                <a:rPr sz="1200" b="1" spc="-40" dirty="0">
                  <a:solidFill>
                    <a:srgbClr val="C98734"/>
                  </a:solidFill>
                  <a:latin typeface="Calibri"/>
                  <a:cs typeface="Calibri"/>
                </a:rPr>
                <a:t>1</a:t>
              </a:r>
              <a:r>
                <a:rPr sz="1200" b="1" spc="35" dirty="0">
                  <a:solidFill>
                    <a:srgbClr val="C98734"/>
                  </a:solidFill>
                  <a:latin typeface="Calibri"/>
                  <a:cs typeface="Calibri"/>
                </a:rPr>
                <a:t>%</a:t>
              </a:r>
              <a:endParaRPr sz="1200" dirty="0">
                <a:latin typeface="Calibri"/>
                <a:cs typeface="Calibri"/>
              </a:endParaRPr>
            </a:p>
          </p:txBody>
        </p:sp>
        <p:sp>
          <p:nvSpPr>
            <p:cNvPr id="41" name="object 37">
              <a:extLst>
                <a:ext uri="{FF2B5EF4-FFF2-40B4-BE49-F238E27FC236}">
                  <a16:creationId xmlns:a16="http://schemas.microsoft.com/office/drawing/2014/main" id="{A0DFE623-E528-4C00-B40E-F8EDF81E58F1}"/>
                </a:ext>
              </a:extLst>
            </p:cNvPr>
            <p:cNvSpPr txBox="1"/>
            <p:nvPr/>
          </p:nvSpPr>
          <p:spPr>
            <a:xfrm>
              <a:off x="6728582" y="2200925"/>
              <a:ext cx="373476" cy="210938"/>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C6692A"/>
                  </a:solidFill>
                  <a:latin typeface="Calibri"/>
                  <a:cs typeface="Calibri"/>
                </a:rPr>
                <a:t>7</a:t>
              </a:r>
              <a:r>
                <a:rPr sz="1200" b="1" spc="5" dirty="0">
                  <a:solidFill>
                    <a:srgbClr val="C6692A"/>
                  </a:solidFill>
                  <a:latin typeface="Calibri"/>
                  <a:cs typeface="Calibri"/>
                </a:rPr>
                <a:t>,</a:t>
              </a:r>
              <a:r>
                <a:rPr sz="1200" b="1" spc="-40" dirty="0">
                  <a:solidFill>
                    <a:srgbClr val="C6692A"/>
                  </a:solidFill>
                  <a:latin typeface="Calibri"/>
                  <a:cs typeface="Calibri"/>
                </a:rPr>
                <a:t>1</a:t>
              </a:r>
              <a:r>
                <a:rPr sz="1200" b="1" spc="35" dirty="0">
                  <a:solidFill>
                    <a:srgbClr val="C6692A"/>
                  </a:solidFill>
                  <a:latin typeface="Calibri"/>
                  <a:cs typeface="Calibri"/>
                </a:rPr>
                <a:t>%</a:t>
              </a:r>
              <a:endParaRPr sz="1200" dirty="0">
                <a:latin typeface="Calibri"/>
                <a:cs typeface="Calibri"/>
              </a:endParaRPr>
            </a:p>
          </p:txBody>
        </p:sp>
        <p:sp>
          <p:nvSpPr>
            <p:cNvPr id="42" name="object 38">
              <a:extLst>
                <a:ext uri="{FF2B5EF4-FFF2-40B4-BE49-F238E27FC236}">
                  <a16:creationId xmlns:a16="http://schemas.microsoft.com/office/drawing/2014/main" id="{E1675878-0F24-4159-875F-3231AE80F97A}"/>
                </a:ext>
              </a:extLst>
            </p:cNvPr>
            <p:cNvSpPr txBox="1"/>
            <p:nvPr/>
          </p:nvSpPr>
          <p:spPr>
            <a:xfrm>
              <a:off x="7107124" y="2767854"/>
              <a:ext cx="461467" cy="210938"/>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BE3632"/>
                  </a:solidFill>
                  <a:latin typeface="Calibri"/>
                  <a:cs typeface="Calibri"/>
                </a:rPr>
                <a:t>10</a:t>
              </a:r>
              <a:r>
                <a:rPr sz="1200" b="1" spc="-5" dirty="0">
                  <a:solidFill>
                    <a:srgbClr val="BE3632"/>
                  </a:solidFill>
                  <a:latin typeface="Calibri"/>
                  <a:cs typeface="Calibri"/>
                </a:rPr>
                <a:t>,</a:t>
              </a:r>
              <a:r>
                <a:rPr sz="1200" b="1" spc="-40" dirty="0">
                  <a:solidFill>
                    <a:srgbClr val="BE3632"/>
                  </a:solidFill>
                  <a:latin typeface="Calibri"/>
                  <a:cs typeface="Calibri"/>
                </a:rPr>
                <a:t>5</a:t>
              </a:r>
              <a:r>
                <a:rPr sz="1200" b="1" spc="35" dirty="0">
                  <a:solidFill>
                    <a:srgbClr val="BE3632"/>
                  </a:solidFill>
                  <a:latin typeface="Calibri"/>
                  <a:cs typeface="Calibri"/>
                </a:rPr>
                <a:t>%</a:t>
              </a:r>
              <a:endParaRPr sz="1200" dirty="0">
                <a:latin typeface="Calibri"/>
                <a:cs typeface="Calibri"/>
              </a:endParaRPr>
            </a:p>
          </p:txBody>
        </p:sp>
        <p:sp>
          <p:nvSpPr>
            <p:cNvPr id="43" name="object 39">
              <a:extLst>
                <a:ext uri="{FF2B5EF4-FFF2-40B4-BE49-F238E27FC236}">
                  <a16:creationId xmlns:a16="http://schemas.microsoft.com/office/drawing/2014/main" id="{CAC7F940-416B-4C70-82D1-F475DF3E74A1}"/>
                </a:ext>
              </a:extLst>
            </p:cNvPr>
            <p:cNvSpPr txBox="1"/>
            <p:nvPr/>
          </p:nvSpPr>
          <p:spPr>
            <a:xfrm>
              <a:off x="7185782" y="3285301"/>
              <a:ext cx="473199" cy="656106"/>
            </a:xfrm>
            <a:prstGeom prst="rect">
              <a:avLst/>
            </a:prstGeom>
          </p:spPr>
          <p:txBody>
            <a:bodyPr vert="horz" wrap="square" lIns="0" tIns="116205" rIns="0" bIns="0" rtlCol="0">
              <a:spAutoFit/>
            </a:bodyPr>
            <a:lstStyle/>
            <a:p>
              <a:pPr marL="109220">
                <a:lnSpc>
                  <a:spcPct val="100000"/>
                </a:lnSpc>
                <a:spcBef>
                  <a:spcPts val="915"/>
                </a:spcBef>
              </a:pPr>
              <a:r>
                <a:rPr sz="1200" b="1" spc="-5" dirty="0">
                  <a:solidFill>
                    <a:srgbClr val="933F80"/>
                  </a:solidFill>
                  <a:latin typeface="Calibri"/>
                  <a:cs typeface="Calibri"/>
                </a:rPr>
                <a:t>7</a:t>
              </a:r>
              <a:r>
                <a:rPr sz="1200" b="1" spc="5" dirty="0">
                  <a:solidFill>
                    <a:srgbClr val="933F80"/>
                  </a:solidFill>
                  <a:latin typeface="Calibri"/>
                  <a:cs typeface="Calibri"/>
                </a:rPr>
                <a:t>,</a:t>
              </a:r>
              <a:r>
                <a:rPr sz="1200" b="1" spc="-40" dirty="0">
                  <a:solidFill>
                    <a:srgbClr val="933F80"/>
                  </a:solidFill>
                  <a:latin typeface="Calibri"/>
                  <a:cs typeface="Calibri"/>
                </a:rPr>
                <a:t>0</a:t>
              </a:r>
              <a:r>
                <a:rPr sz="1200" b="1" spc="35" dirty="0">
                  <a:solidFill>
                    <a:srgbClr val="933F80"/>
                  </a:solidFill>
                  <a:latin typeface="Calibri"/>
                  <a:cs typeface="Calibri"/>
                </a:rPr>
                <a:t>%</a:t>
              </a:r>
              <a:endParaRPr sz="1200" dirty="0">
                <a:latin typeface="Calibri"/>
                <a:cs typeface="Calibri"/>
              </a:endParaRPr>
            </a:p>
            <a:p>
              <a:pPr marL="12700">
                <a:lnSpc>
                  <a:spcPct val="100000"/>
                </a:lnSpc>
                <a:spcBef>
                  <a:spcPts val="815"/>
                </a:spcBef>
              </a:pPr>
              <a:r>
                <a:rPr sz="1400" b="1" spc="-10" dirty="0">
                  <a:solidFill>
                    <a:srgbClr val="4B4D8C"/>
                  </a:solidFill>
                  <a:latin typeface="Calibri"/>
                  <a:cs typeface="Calibri"/>
                </a:rPr>
                <a:t>1,2</a:t>
              </a:r>
              <a:r>
                <a:rPr sz="1200" b="1" spc="-10" dirty="0">
                  <a:solidFill>
                    <a:srgbClr val="4B4D8C"/>
                  </a:solidFill>
                  <a:latin typeface="Calibri"/>
                  <a:cs typeface="Calibri"/>
                </a:rPr>
                <a:t>%</a:t>
              </a:r>
              <a:endParaRPr sz="1200" dirty="0">
                <a:latin typeface="Calibri"/>
                <a:cs typeface="Calibri"/>
              </a:endParaRPr>
            </a:p>
          </p:txBody>
        </p:sp>
      </p:grpSp>
      <p:pic>
        <p:nvPicPr>
          <p:cNvPr id="44" name="object 40">
            <a:extLst>
              <a:ext uri="{FF2B5EF4-FFF2-40B4-BE49-F238E27FC236}">
                <a16:creationId xmlns:a16="http://schemas.microsoft.com/office/drawing/2014/main" id="{80BAB726-CEE6-4DA8-899B-B99E420AC247}"/>
              </a:ext>
            </a:extLst>
          </p:cNvPr>
          <p:cNvPicPr/>
          <p:nvPr/>
        </p:nvPicPr>
        <p:blipFill>
          <a:blip r:embed="rId2" cstate="print"/>
          <a:stretch>
            <a:fillRect/>
          </a:stretch>
        </p:blipFill>
        <p:spPr>
          <a:xfrm>
            <a:off x="11569966" y="2314606"/>
            <a:ext cx="579119" cy="2883408"/>
          </a:xfrm>
          <a:prstGeom prst="rect">
            <a:avLst/>
          </a:prstGeom>
        </p:spPr>
      </p:pic>
      <p:pic>
        <p:nvPicPr>
          <p:cNvPr id="45" name="object 41">
            <a:extLst>
              <a:ext uri="{FF2B5EF4-FFF2-40B4-BE49-F238E27FC236}">
                <a16:creationId xmlns:a16="http://schemas.microsoft.com/office/drawing/2014/main" id="{65B3A079-988B-42E0-A95D-2E2E25611AB8}"/>
              </a:ext>
            </a:extLst>
          </p:cNvPr>
          <p:cNvPicPr/>
          <p:nvPr/>
        </p:nvPicPr>
        <p:blipFill>
          <a:blip r:embed="rId3" cstate="print"/>
          <a:stretch>
            <a:fillRect/>
          </a:stretch>
        </p:blipFill>
        <p:spPr>
          <a:xfrm>
            <a:off x="58143" y="2314606"/>
            <a:ext cx="579120" cy="2883408"/>
          </a:xfrm>
          <a:prstGeom prst="rect">
            <a:avLst/>
          </a:prstGeom>
        </p:spPr>
      </p:pic>
      <p:sp>
        <p:nvSpPr>
          <p:cNvPr id="46" name="object 42">
            <a:extLst>
              <a:ext uri="{FF2B5EF4-FFF2-40B4-BE49-F238E27FC236}">
                <a16:creationId xmlns:a16="http://schemas.microsoft.com/office/drawing/2014/main" id="{427CC7C1-F48F-4170-B4AE-3D1170872F02}"/>
              </a:ext>
            </a:extLst>
          </p:cNvPr>
          <p:cNvSpPr txBox="1"/>
          <p:nvPr/>
        </p:nvSpPr>
        <p:spPr>
          <a:xfrm>
            <a:off x="4797806" y="5917303"/>
            <a:ext cx="1533525" cy="288290"/>
          </a:xfrm>
          <a:prstGeom prst="rect">
            <a:avLst/>
          </a:prstGeom>
          <a:solidFill>
            <a:srgbClr val="6FA14B"/>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40,29%</a:t>
            </a:r>
            <a:endParaRPr sz="1400" dirty="0">
              <a:latin typeface="Calibri"/>
              <a:cs typeface="Calibri"/>
            </a:endParaRPr>
          </a:p>
        </p:txBody>
      </p:sp>
      <p:sp>
        <p:nvSpPr>
          <p:cNvPr id="47" name="object 43">
            <a:extLst>
              <a:ext uri="{FF2B5EF4-FFF2-40B4-BE49-F238E27FC236}">
                <a16:creationId xmlns:a16="http://schemas.microsoft.com/office/drawing/2014/main" id="{8631A1FD-CB98-4CFC-8BB8-95B54D29AC84}"/>
              </a:ext>
            </a:extLst>
          </p:cNvPr>
          <p:cNvSpPr txBox="1"/>
          <p:nvPr/>
        </p:nvSpPr>
        <p:spPr>
          <a:xfrm>
            <a:off x="5351764" y="5622195"/>
            <a:ext cx="498475" cy="269240"/>
          </a:xfrm>
          <a:prstGeom prst="rect">
            <a:avLst/>
          </a:prstGeom>
        </p:spPr>
        <p:txBody>
          <a:bodyPr vert="horz" wrap="square" lIns="0" tIns="12700" rIns="0" bIns="0" rtlCol="0">
            <a:spAutoFit/>
          </a:bodyPr>
          <a:lstStyle/>
          <a:p>
            <a:pPr marL="12700">
              <a:lnSpc>
                <a:spcPct val="100000"/>
              </a:lnSpc>
              <a:spcBef>
                <a:spcPts val="100"/>
              </a:spcBef>
            </a:pPr>
            <a:r>
              <a:rPr sz="1600" b="1" spc="-125" dirty="0">
                <a:solidFill>
                  <a:srgbClr val="698B35"/>
                </a:solidFill>
                <a:latin typeface="Calibri"/>
                <a:cs typeface="Calibri"/>
              </a:rPr>
              <a:t>V</a:t>
            </a:r>
            <a:r>
              <a:rPr sz="1600" b="1" spc="-30" dirty="0">
                <a:solidFill>
                  <a:srgbClr val="698B35"/>
                </a:solidFill>
                <a:latin typeface="Calibri"/>
                <a:cs typeface="Calibri"/>
              </a:rPr>
              <a:t>e</a:t>
            </a:r>
            <a:r>
              <a:rPr sz="1600" b="1" spc="-20" dirty="0">
                <a:solidFill>
                  <a:srgbClr val="698B35"/>
                </a:solidFill>
                <a:latin typeface="Calibri"/>
                <a:cs typeface="Calibri"/>
              </a:rPr>
              <a:t>r</a:t>
            </a:r>
            <a:r>
              <a:rPr sz="1600" b="1" spc="-30" dirty="0">
                <a:solidFill>
                  <a:srgbClr val="698B35"/>
                </a:solidFill>
                <a:latin typeface="Calibri"/>
                <a:cs typeface="Calibri"/>
              </a:rPr>
              <a:t>d</a:t>
            </a:r>
            <a:r>
              <a:rPr sz="1600" b="1" spc="-70" dirty="0">
                <a:solidFill>
                  <a:srgbClr val="698B35"/>
                </a:solidFill>
                <a:latin typeface="Calibri"/>
                <a:cs typeface="Calibri"/>
              </a:rPr>
              <a:t>e</a:t>
            </a:r>
            <a:endParaRPr sz="1600" dirty="0">
              <a:latin typeface="Calibri"/>
              <a:cs typeface="Calibri"/>
            </a:endParaRPr>
          </a:p>
        </p:txBody>
      </p:sp>
      <p:sp>
        <p:nvSpPr>
          <p:cNvPr id="48" name="object 44">
            <a:extLst>
              <a:ext uri="{FF2B5EF4-FFF2-40B4-BE49-F238E27FC236}">
                <a16:creationId xmlns:a16="http://schemas.microsoft.com/office/drawing/2014/main" id="{7A606C6D-C1B5-44F7-8BC0-A2518162A0E7}"/>
              </a:ext>
            </a:extLst>
          </p:cNvPr>
          <p:cNvSpPr txBox="1"/>
          <p:nvPr/>
        </p:nvSpPr>
        <p:spPr>
          <a:xfrm>
            <a:off x="6324321" y="5917303"/>
            <a:ext cx="1533525" cy="288290"/>
          </a:xfrm>
          <a:prstGeom prst="rect">
            <a:avLst/>
          </a:prstGeom>
          <a:solidFill>
            <a:srgbClr val="001D4D"/>
          </a:solidFill>
        </p:spPr>
        <p:txBody>
          <a:bodyPr vert="horz" wrap="square" lIns="0" tIns="20320" rIns="0" bIns="0" rtlCol="0">
            <a:spAutoFit/>
          </a:bodyPr>
          <a:lstStyle/>
          <a:p>
            <a:pPr marL="537210">
              <a:lnSpc>
                <a:spcPct val="100000"/>
              </a:lnSpc>
              <a:spcBef>
                <a:spcPts val="160"/>
              </a:spcBef>
            </a:pPr>
            <a:r>
              <a:rPr sz="1400" b="1" spc="-10" dirty="0">
                <a:solidFill>
                  <a:srgbClr val="FFFFFF"/>
                </a:solidFill>
                <a:latin typeface="Calibri"/>
                <a:cs typeface="Calibri"/>
              </a:rPr>
              <a:t>29,58%</a:t>
            </a:r>
            <a:endParaRPr sz="1400" dirty="0">
              <a:latin typeface="Calibri"/>
              <a:cs typeface="Calibri"/>
            </a:endParaRPr>
          </a:p>
        </p:txBody>
      </p:sp>
      <p:sp>
        <p:nvSpPr>
          <p:cNvPr id="49" name="object 45">
            <a:extLst>
              <a:ext uri="{FF2B5EF4-FFF2-40B4-BE49-F238E27FC236}">
                <a16:creationId xmlns:a16="http://schemas.microsoft.com/office/drawing/2014/main" id="{047BD6DF-8B5C-4F5B-BEC8-A76CF04787F8}"/>
              </a:ext>
            </a:extLst>
          </p:cNvPr>
          <p:cNvSpPr txBox="1"/>
          <p:nvPr/>
        </p:nvSpPr>
        <p:spPr>
          <a:xfrm>
            <a:off x="6845194" y="5622195"/>
            <a:ext cx="563245"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001D4D"/>
                </a:solidFill>
                <a:latin typeface="Calibri"/>
                <a:cs typeface="Calibri"/>
              </a:rPr>
              <a:t>Digital</a:t>
            </a:r>
            <a:endParaRPr sz="1600" dirty="0">
              <a:latin typeface="Calibri"/>
              <a:cs typeface="Calibri"/>
            </a:endParaRPr>
          </a:p>
        </p:txBody>
      </p:sp>
      <p:pic>
        <p:nvPicPr>
          <p:cNvPr id="50" name="Imagen 49">
            <a:extLst>
              <a:ext uri="{FF2B5EF4-FFF2-40B4-BE49-F238E27FC236}">
                <a16:creationId xmlns:a16="http://schemas.microsoft.com/office/drawing/2014/main" id="{E608486A-A8D0-42CB-A40E-090B9E35C6CC}"/>
              </a:ext>
            </a:extLst>
          </p:cNvPr>
          <p:cNvPicPr>
            <a:picLocks noChangeAspect="1"/>
          </p:cNvPicPr>
          <p:nvPr/>
        </p:nvPicPr>
        <p:blipFill rotWithShape="1">
          <a:blip r:embed="rId4"/>
          <a:srcRect b="62782"/>
          <a:stretch/>
        </p:blipFill>
        <p:spPr>
          <a:xfrm>
            <a:off x="2513569" y="806419"/>
            <a:ext cx="6203896" cy="1416162"/>
          </a:xfrm>
          <a:prstGeom prst="rect">
            <a:avLst/>
          </a:prstGeom>
        </p:spPr>
      </p:pic>
    </p:spTree>
    <p:extLst>
      <p:ext uri="{BB962C8B-B14F-4D97-AF65-F5344CB8AC3E}">
        <p14:creationId xmlns:p14="http://schemas.microsoft.com/office/powerpoint/2010/main" val="165805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a:extLst>
              <a:ext uri="{FF2B5EF4-FFF2-40B4-BE49-F238E27FC236}">
                <a16:creationId xmlns:a16="http://schemas.microsoft.com/office/drawing/2014/main" id="{9CBC6AA1-0D07-4E1E-8AF6-C9A6CB8A76A1}"/>
              </a:ext>
            </a:extLst>
          </p:cNvPr>
          <p:cNvGraphicFramePr>
            <a:graphicFrameLocks noGrp="1"/>
          </p:cNvGraphicFramePr>
          <p:nvPr/>
        </p:nvGraphicFramePr>
        <p:xfrm>
          <a:off x="32621" y="3189105"/>
          <a:ext cx="12147306" cy="3104261"/>
        </p:xfrm>
        <a:graphic>
          <a:graphicData uri="http://schemas.openxmlformats.org/drawingml/2006/table">
            <a:tbl>
              <a:tblPr firstRow="1" bandRow="1">
                <a:tableStyleId>{2D5ABB26-0587-4C30-8999-92F81FD0307C}</a:tableStyleId>
              </a:tblPr>
              <a:tblGrid>
                <a:gridCol w="1218379">
                  <a:extLst>
                    <a:ext uri="{9D8B030D-6E8A-4147-A177-3AD203B41FA5}">
                      <a16:colId xmlns:a16="http://schemas.microsoft.com/office/drawing/2014/main" val="20000"/>
                    </a:ext>
                  </a:extLst>
                </a:gridCol>
                <a:gridCol w="1212587">
                  <a:extLst>
                    <a:ext uri="{9D8B030D-6E8A-4147-A177-3AD203B41FA5}">
                      <a16:colId xmlns:a16="http://schemas.microsoft.com/office/drawing/2014/main" val="20001"/>
                    </a:ext>
                  </a:extLst>
                </a:gridCol>
                <a:gridCol w="1213167">
                  <a:extLst>
                    <a:ext uri="{9D8B030D-6E8A-4147-A177-3AD203B41FA5}">
                      <a16:colId xmlns:a16="http://schemas.microsoft.com/office/drawing/2014/main" val="20002"/>
                    </a:ext>
                  </a:extLst>
                </a:gridCol>
                <a:gridCol w="1216643">
                  <a:extLst>
                    <a:ext uri="{9D8B030D-6E8A-4147-A177-3AD203B41FA5}">
                      <a16:colId xmlns:a16="http://schemas.microsoft.com/office/drawing/2014/main" val="20003"/>
                    </a:ext>
                  </a:extLst>
                </a:gridCol>
                <a:gridCol w="1213167">
                  <a:extLst>
                    <a:ext uri="{9D8B030D-6E8A-4147-A177-3AD203B41FA5}">
                      <a16:colId xmlns:a16="http://schemas.microsoft.com/office/drawing/2014/main" val="20004"/>
                    </a:ext>
                  </a:extLst>
                </a:gridCol>
                <a:gridCol w="1213167">
                  <a:extLst>
                    <a:ext uri="{9D8B030D-6E8A-4147-A177-3AD203B41FA5}">
                      <a16:colId xmlns:a16="http://schemas.microsoft.com/office/drawing/2014/main" val="20005"/>
                    </a:ext>
                  </a:extLst>
                </a:gridCol>
                <a:gridCol w="1216642">
                  <a:extLst>
                    <a:ext uri="{9D8B030D-6E8A-4147-A177-3AD203B41FA5}">
                      <a16:colId xmlns:a16="http://schemas.microsoft.com/office/drawing/2014/main" val="20006"/>
                    </a:ext>
                  </a:extLst>
                </a:gridCol>
                <a:gridCol w="1213167">
                  <a:extLst>
                    <a:ext uri="{9D8B030D-6E8A-4147-A177-3AD203B41FA5}">
                      <a16:colId xmlns:a16="http://schemas.microsoft.com/office/drawing/2014/main" val="20007"/>
                    </a:ext>
                  </a:extLst>
                </a:gridCol>
                <a:gridCol w="1213745">
                  <a:extLst>
                    <a:ext uri="{9D8B030D-6E8A-4147-A177-3AD203B41FA5}">
                      <a16:colId xmlns:a16="http://schemas.microsoft.com/office/drawing/2014/main" val="20008"/>
                    </a:ext>
                  </a:extLst>
                </a:gridCol>
                <a:gridCol w="1216642">
                  <a:extLst>
                    <a:ext uri="{9D8B030D-6E8A-4147-A177-3AD203B41FA5}">
                      <a16:colId xmlns:a16="http://schemas.microsoft.com/office/drawing/2014/main" val="20009"/>
                    </a:ext>
                  </a:extLst>
                </a:gridCol>
              </a:tblGrid>
              <a:tr h="2916319">
                <a:tc>
                  <a:txBody>
                    <a:bodyPr/>
                    <a:lstStyle/>
                    <a:p>
                      <a:pPr marL="196850" marR="65405" indent="-144145">
                        <a:lnSpc>
                          <a:spcPct val="92800"/>
                        </a:lnSpc>
                        <a:spcBef>
                          <a:spcPts val="455"/>
                        </a:spcBef>
                      </a:pPr>
                      <a:r>
                        <a:rPr sz="900" b="1" dirty="0">
                          <a:solidFill>
                            <a:srgbClr val="1F86B1"/>
                          </a:solidFill>
                          <a:latin typeface="Trebuchet MS"/>
                          <a:cs typeface="Trebuchet MS"/>
                        </a:rPr>
                        <a:t>C1</a:t>
                      </a:r>
                      <a:r>
                        <a:rPr sz="900" b="1" spc="-30" dirty="0">
                          <a:solidFill>
                            <a:srgbClr val="1F86B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movilidad</a:t>
                      </a:r>
                      <a:r>
                        <a:rPr sz="900" spc="35" dirty="0">
                          <a:solidFill>
                            <a:srgbClr val="4C4D4F"/>
                          </a:solidFill>
                          <a:latin typeface="Calibri"/>
                          <a:cs typeface="Calibri"/>
                        </a:rPr>
                        <a:t> </a:t>
                      </a:r>
                      <a:r>
                        <a:rPr sz="900" spc="5" dirty="0">
                          <a:solidFill>
                            <a:srgbClr val="4C4D4F"/>
                          </a:solidFill>
                          <a:latin typeface="Calibri"/>
                          <a:cs typeface="Calibri"/>
                        </a:rPr>
                        <a:t>sostenible, </a:t>
                      </a:r>
                      <a:r>
                        <a:rPr sz="900" spc="10" dirty="0">
                          <a:solidFill>
                            <a:srgbClr val="4C4D4F"/>
                          </a:solidFill>
                          <a:latin typeface="Calibri"/>
                          <a:cs typeface="Calibri"/>
                        </a:rPr>
                        <a:t> </a:t>
                      </a:r>
                      <a:r>
                        <a:rPr sz="900" spc="5" dirty="0">
                          <a:solidFill>
                            <a:srgbClr val="4C4D4F"/>
                          </a:solidFill>
                          <a:latin typeface="Calibri"/>
                          <a:cs typeface="Calibri"/>
                        </a:rPr>
                        <a:t>segura</a:t>
                      </a:r>
                      <a:r>
                        <a:rPr sz="900" spc="10" dirty="0">
                          <a:solidFill>
                            <a:srgbClr val="4C4D4F"/>
                          </a:solidFill>
                          <a:latin typeface="Calibri"/>
                          <a:cs typeface="Calibri"/>
                        </a:rPr>
                        <a:t> </a:t>
                      </a:r>
                      <a:r>
                        <a:rPr sz="900" dirty="0">
                          <a:solidFill>
                            <a:srgbClr val="4C4D4F"/>
                          </a:solidFill>
                          <a:latin typeface="Calibri"/>
                          <a:cs typeface="Calibri"/>
                        </a:rPr>
                        <a:t>y</a:t>
                      </a:r>
                      <a:r>
                        <a:rPr sz="900" spc="170" dirty="0">
                          <a:solidFill>
                            <a:srgbClr val="4C4D4F"/>
                          </a:solidFill>
                          <a:latin typeface="Calibri"/>
                          <a:cs typeface="Calibri"/>
                        </a:rPr>
                        <a:t> </a:t>
                      </a:r>
                      <a:r>
                        <a:rPr sz="900" spc="-10" dirty="0">
                          <a:solidFill>
                            <a:srgbClr val="4C4D4F"/>
                          </a:solidFill>
                          <a:latin typeface="Calibri"/>
                          <a:cs typeface="Calibri"/>
                        </a:rPr>
                        <a:t>conectada</a:t>
                      </a:r>
                      <a:r>
                        <a:rPr sz="900" spc="-35" dirty="0">
                          <a:solidFill>
                            <a:srgbClr val="4C4D4F"/>
                          </a:solidFill>
                          <a:latin typeface="Calibri"/>
                          <a:cs typeface="Calibri"/>
                        </a:rPr>
                        <a:t> </a:t>
                      </a:r>
                      <a:r>
                        <a:rPr sz="900" spc="-5" dirty="0">
                          <a:solidFill>
                            <a:srgbClr val="4C4D4F"/>
                          </a:solidFill>
                          <a:latin typeface="Calibri"/>
                          <a:cs typeface="Calibri"/>
                        </a:rPr>
                        <a:t>en </a:t>
                      </a:r>
                      <a:r>
                        <a:rPr sz="900" spc="-190" dirty="0">
                          <a:solidFill>
                            <a:srgbClr val="4C4D4F"/>
                          </a:solidFill>
                          <a:latin typeface="Calibri"/>
                          <a:cs typeface="Calibri"/>
                        </a:rPr>
                        <a:t> </a:t>
                      </a:r>
                      <a:r>
                        <a:rPr sz="900" spc="-10" dirty="0">
                          <a:solidFill>
                            <a:srgbClr val="4C4D4F"/>
                          </a:solidFill>
                          <a:latin typeface="Calibri"/>
                          <a:cs typeface="Calibri"/>
                        </a:rPr>
                        <a:t>entornos</a:t>
                      </a:r>
                      <a:r>
                        <a:rPr sz="900" spc="-5" dirty="0">
                          <a:solidFill>
                            <a:srgbClr val="4C4D4F"/>
                          </a:solidFill>
                          <a:latin typeface="Calibri"/>
                          <a:cs typeface="Calibri"/>
                        </a:rPr>
                        <a:t> urbanos </a:t>
                      </a:r>
                      <a:r>
                        <a:rPr sz="900" dirty="0">
                          <a:solidFill>
                            <a:srgbClr val="4C4D4F"/>
                          </a:solidFill>
                          <a:latin typeface="Calibri"/>
                          <a:cs typeface="Calibri"/>
                        </a:rPr>
                        <a:t>y </a:t>
                      </a:r>
                      <a:r>
                        <a:rPr sz="900" spc="5" dirty="0">
                          <a:solidFill>
                            <a:srgbClr val="4C4D4F"/>
                          </a:solidFill>
                          <a:latin typeface="Calibri"/>
                          <a:cs typeface="Calibri"/>
                        </a:rPr>
                        <a:t> </a:t>
                      </a:r>
                      <a:r>
                        <a:rPr sz="900" spc="-10" dirty="0">
                          <a:solidFill>
                            <a:srgbClr val="4C4D4F"/>
                          </a:solidFill>
                          <a:latin typeface="Calibri"/>
                          <a:cs typeface="Calibri"/>
                        </a:rPr>
                        <a:t>metropolitanos</a:t>
                      </a:r>
                      <a:endParaRPr sz="900" dirty="0">
                        <a:latin typeface="Calibri"/>
                        <a:cs typeface="Calibri"/>
                      </a:endParaRPr>
                    </a:p>
                    <a:p>
                      <a:pPr marL="196850" marR="124460" indent="-143510">
                        <a:lnSpc>
                          <a:spcPct val="97800"/>
                        </a:lnSpc>
                        <a:spcBef>
                          <a:spcPts val="145"/>
                        </a:spcBef>
                      </a:pPr>
                      <a:r>
                        <a:rPr sz="900" b="1" dirty="0">
                          <a:solidFill>
                            <a:srgbClr val="1F86B1"/>
                          </a:solidFill>
                          <a:latin typeface="Trebuchet MS"/>
                          <a:cs typeface="Trebuchet MS"/>
                        </a:rPr>
                        <a:t>C2</a:t>
                      </a:r>
                      <a:r>
                        <a:rPr sz="900" b="1" spc="60" dirty="0">
                          <a:solidFill>
                            <a:srgbClr val="1F86B1"/>
                          </a:solidFill>
                          <a:latin typeface="Trebuchet MS"/>
                          <a:cs typeface="Trebuchet MS"/>
                        </a:rPr>
                        <a:t> </a:t>
                      </a:r>
                      <a:r>
                        <a:rPr sz="900" spc="-10" dirty="0">
                          <a:solidFill>
                            <a:srgbClr val="4C4D4F"/>
                          </a:solidFill>
                          <a:latin typeface="Calibri"/>
                          <a:cs typeface="Calibri"/>
                        </a:rPr>
                        <a:t>P</a:t>
                      </a:r>
                      <a:r>
                        <a:rPr sz="900" dirty="0">
                          <a:solidFill>
                            <a:srgbClr val="4C4D4F"/>
                          </a:solidFill>
                          <a:latin typeface="Calibri"/>
                          <a:cs typeface="Calibri"/>
                        </a:rPr>
                        <a:t>l</a:t>
                      </a:r>
                      <a:r>
                        <a:rPr sz="900" spc="-15" dirty="0">
                          <a:solidFill>
                            <a:srgbClr val="4C4D4F"/>
                          </a:solidFill>
                          <a:latin typeface="Calibri"/>
                          <a:cs typeface="Calibri"/>
                        </a:rPr>
                        <a:t>a</a:t>
                      </a:r>
                      <a:r>
                        <a:rPr sz="900" dirty="0">
                          <a:solidFill>
                            <a:srgbClr val="4C4D4F"/>
                          </a:solidFill>
                          <a:latin typeface="Calibri"/>
                          <a:cs typeface="Calibri"/>
                        </a:rPr>
                        <a:t>n</a:t>
                      </a:r>
                      <a:r>
                        <a:rPr sz="900" spc="-25" dirty="0">
                          <a:solidFill>
                            <a:srgbClr val="4C4D4F"/>
                          </a:solidFill>
                          <a:latin typeface="Calibri"/>
                          <a:cs typeface="Calibri"/>
                        </a:rPr>
                        <a:t> </a:t>
                      </a:r>
                      <a:r>
                        <a:rPr sz="900" spc="-5" dirty="0">
                          <a:solidFill>
                            <a:srgbClr val="4C4D4F"/>
                          </a:solidFill>
                          <a:latin typeface="Calibri"/>
                          <a:cs typeface="Calibri"/>
                        </a:rPr>
                        <a:t>d</a:t>
                      </a:r>
                      <a:r>
                        <a:rPr sz="900" dirty="0">
                          <a:solidFill>
                            <a:srgbClr val="4C4D4F"/>
                          </a:solidFill>
                          <a:latin typeface="Calibri"/>
                          <a:cs typeface="Calibri"/>
                        </a:rPr>
                        <a:t>e</a:t>
                      </a:r>
                      <a:r>
                        <a:rPr sz="900" spc="-20" dirty="0">
                          <a:solidFill>
                            <a:srgbClr val="4C4D4F"/>
                          </a:solidFill>
                          <a:latin typeface="Calibri"/>
                          <a:cs typeface="Calibri"/>
                        </a:rPr>
                        <a:t> </a:t>
                      </a:r>
                      <a:r>
                        <a:rPr sz="900" spc="-5" dirty="0">
                          <a:solidFill>
                            <a:srgbClr val="4C4D4F"/>
                          </a:solidFill>
                          <a:latin typeface="Calibri"/>
                          <a:cs typeface="Calibri"/>
                        </a:rPr>
                        <a:t>r</a:t>
                      </a:r>
                      <a:r>
                        <a:rPr sz="900" dirty="0">
                          <a:solidFill>
                            <a:srgbClr val="4C4D4F"/>
                          </a:solidFill>
                          <a:latin typeface="Calibri"/>
                          <a:cs typeface="Calibri"/>
                        </a:rPr>
                        <a:t>eh</a:t>
                      </a:r>
                      <a:r>
                        <a:rPr sz="900" spc="-10" dirty="0">
                          <a:solidFill>
                            <a:srgbClr val="4C4D4F"/>
                          </a:solidFill>
                          <a:latin typeface="Calibri"/>
                          <a:cs typeface="Calibri"/>
                        </a:rPr>
                        <a:t>a</a:t>
                      </a:r>
                      <a:r>
                        <a:rPr sz="900" dirty="0">
                          <a:solidFill>
                            <a:srgbClr val="4C4D4F"/>
                          </a:solidFill>
                          <a:latin typeface="Calibri"/>
                          <a:cs typeface="Calibri"/>
                        </a:rPr>
                        <a:t>b</a:t>
                      </a:r>
                      <a:r>
                        <a:rPr sz="900" spc="5" dirty="0">
                          <a:solidFill>
                            <a:srgbClr val="4C4D4F"/>
                          </a:solidFill>
                          <a:latin typeface="Calibri"/>
                          <a:cs typeface="Calibri"/>
                        </a:rPr>
                        <a:t>ili</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  </a:t>
                      </a:r>
                      <a:r>
                        <a:rPr sz="900" spc="-5" dirty="0">
                          <a:solidFill>
                            <a:srgbClr val="4C4D4F"/>
                          </a:solidFill>
                          <a:latin typeface="Calibri"/>
                          <a:cs typeface="Calibri"/>
                        </a:rPr>
                        <a:t>de </a:t>
                      </a:r>
                      <a:r>
                        <a:rPr sz="900" dirty="0">
                          <a:solidFill>
                            <a:srgbClr val="4C4D4F"/>
                          </a:solidFill>
                          <a:latin typeface="Calibri"/>
                          <a:cs typeface="Calibri"/>
                        </a:rPr>
                        <a:t>vivienda y </a:t>
                      </a:r>
                      <a:r>
                        <a:rPr sz="900" spc="5" dirty="0">
                          <a:solidFill>
                            <a:srgbClr val="4C4D4F"/>
                          </a:solidFill>
                          <a:latin typeface="Calibri"/>
                          <a:cs typeface="Calibri"/>
                        </a:rPr>
                        <a:t> </a:t>
                      </a:r>
                      <a:r>
                        <a:rPr sz="900" spc="-10" dirty="0">
                          <a:solidFill>
                            <a:srgbClr val="4C4D4F"/>
                          </a:solidFill>
                          <a:latin typeface="Calibri"/>
                          <a:cs typeface="Calibri"/>
                        </a:rPr>
                        <a:t>regeneración</a:t>
                      </a:r>
                      <a:r>
                        <a:rPr sz="900" spc="10" dirty="0">
                          <a:solidFill>
                            <a:srgbClr val="4C4D4F"/>
                          </a:solidFill>
                          <a:latin typeface="Calibri"/>
                          <a:cs typeface="Calibri"/>
                        </a:rPr>
                        <a:t> </a:t>
                      </a:r>
                      <a:r>
                        <a:rPr sz="900" spc="-5" dirty="0">
                          <a:solidFill>
                            <a:srgbClr val="4C4D4F"/>
                          </a:solidFill>
                          <a:latin typeface="Calibri"/>
                          <a:cs typeface="Calibri"/>
                        </a:rPr>
                        <a:t>urbana</a:t>
                      </a:r>
                      <a:endParaRPr sz="900" dirty="0">
                        <a:latin typeface="Calibri"/>
                        <a:cs typeface="Calibri"/>
                      </a:endParaRPr>
                    </a:p>
                    <a:p>
                      <a:pPr marL="196850" marR="250825" indent="-144145">
                        <a:lnSpc>
                          <a:spcPct val="92200"/>
                        </a:lnSpc>
                        <a:spcBef>
                          <a:spcPts val="300"/>
                        </a:spcBef>
                      </a:pPr>
                      <a:r>
                        <a:rPr sz="900" b="1" spc="10" dirty="0">
                          <a:solidFill>
                            <a:srgbClr val="1F86B1"/>
                          </a:solidFill>
                          <a:latin typeface="Trebuchet MS"/>
                          <a:cs typeface="Trebuchet MS"/>
                        </a:rPr>
                        <a:t>C</a:t>
                      </a:r>
                      <a:r>
                        <a:rPr sz="900" b="1" dirty="0">
                          <a:solidFill>
                            <a:srgbClr val="1F86B1"/>
                          </a:solidFill>
                          <a:latin typeface="Trebuchet MS"/>
                          <a:cs typeface="Trebuchet MS"/>
                        </a:rPr>
                        <a:t>3</a:t>
                      </a:r>
                      <a:r>
                        <a:rPr sz="900" b="1" spc="-95" dirty="0">
                          <a:solidFill>
                            <a:srgbClr val="1F86B1"/>
                          </a:solidFill>
                          <a:latin typeface="Trebuchet MS"/>
                          <a:cs typeface="Trebuchet MS"/>
                        </a:rPr>
                        <a:t> </a:t>
                      </a:r>
                      <a:r>
                        <a:rPr sz="900" spc="-10" dirty="0">
                          <a:solidFill>
                            <a:srgbClr val="4C4D4F"/>
                          </a:solidFill>
                          <a:latin typeface="Calibri"/>
                          <a:cs typeface="Calibri"/>
                        </a:rPr>
                        <a:t>Tr</a:t>
                      </a:r>
                      <a:r>
                        <a:rPr sz="900" spc="-15" dirty="0">
                          <a:solidFill>
                            <a:srgbClr val="4C4D4F"/>
                          </a:solidFill>
                          <a:latin typeface="Calibri"/>
                          <a:cs typeface="Calibri"/>
                        </a:rPr>
                        <a:t>a</a:t>
                      </a:r>
                      <a:r>
                        <a:rPr sz="900" spc="-5" dirty="0">
                          <a:solidFill>
                            <a:srgbClr val="4C4D4F"/>
                          </a:solidFill>
                          <a:latin typeface="Calibri"/>
                          <a:cs typeface="Calibri"/>
                        </a:rPr>
                        <a:t>n</a:t>
                      </a:r>
                      <a:r>
                        <a:rPr sz="900" spc="-10" dirty="0">
                          <a:solidFill>
                            <a:srgbClr val="4C4D4F"/>
                          </a:solidFill>
                          <a:latin typeface="Calibri"/>
                          <a:cs typeface="Calibri"/>
                        </a:rPr>
                        <a:t>s</a:t>
                      </a:r>
                      <a:r>
                        <a:rPr sz="900" spc="-5" dirty="0">
                          <a:solidFill>
                            <a:srgbClr val="4C4D4F"/>
                          </a:solidFill>
                          <a:latin typeface="Calibri"/>
                          <a:cs typeface="Calibri"/>
                        </a:rPr>
                        <a:t>fo</a:t>
                      </a:r>
                      <a:r>
                        <a:rPr sz="900" spc="-10" dirty="0">
                          <a:solidFill>
                            <a:srgbClr val="4C4D4F"/>
                          </a:solidFill>
                          <a:latin typeface="Calibri"/>
                          <a:cs typeface="Calibri"/>
                        </a:rPr>
                        <a:t>r</a:t>
                      </a:r>
                      <a:r>
                        <a:rPr sz="900" dirty="0">
                          <a:solidFill>
                            <a:srgbClr val="4C4D4F"/>
                          </a:solidFill>
                          <a:latin typeface="Calibri"/>
                          <a:cs typeface="Calibri"/>
                        </a:rPr>
                        <a:t>m</a:t>
                      </a:r>
                      <a:r>
                        <a:rPr sz="900" spc="-15" dirty="0">
                          <a:solidFill>
                            <a:srgbClr val="4C4D4F"/>
                          </a:solidFill>
                          <a:latin typeface="Calibri"/>
                          <a:cs typeface="Calibri"/>
                        </a:rPr>
                        <a:t>ac</a:t>
                      </a:r>
                      <a:r>
                        <a:rPr sz="90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a:t>
                      </a:r>
                      <a:r>
                        <a:rPr sz="900" spc="-5" dirty="0">
                          <a:solidFill>
                            <a:srgbClr val="4C4D4F"/>
                          </a:solidFill>
                          <a:latin typeface="Calibri"/>
                          <a:cs typeface="Calibri"/>
                        </a:rPr>
                        <a:t>ambiental</a:t>
                      </a:r>
                      <a:r>
                        <a:rPr sz="900" spc="155" dirty="0">
                          <a:solidFill>
                            <a:srgbClr val="4C4D4F"/>
                          </a:solidFill>
                          <a:latin typeface="Calibri"/>
                          <a:cs typeface="Calibri"/>
                        </a:rPr>
                        <a:t> </a:t>
                      </a:r>
                      <a:r>
                        <a:rPr sz="900" dirty="0">
                          <a:solidFill>
                            <a:srgbClr val="4C4D4F"/>
                          </a:solidFill>
                          <a:latin typeface="Calibri"/>
                          <a:cs typeface="Calibri"/>
                        </a:rPr>
                        <a:t>y</a:t>
                      </a:r>
                      <a:r>
                        <a:rPr sz="900" spc="-35" dirty="0">
                          <a:solidFill>
                            <a:srgbClr val="4C4D4F"/>
                          </a:solidFill>
                          <a:latin typeface="Calibri"/>
                          <a:cs typeface="Calibri"/>
                        </a:rPr>
                        <a:t> </a:t>
                      </a:r>
                      <a:r>
                        <a:rPr sz="900" spc="-5" dirty="0">
                          <a:solidFill>
                            <a:srgbClr val="4C4D4F"/>
                          </a:solidFill>
                          <a:latin typeface="Calibri"/>
                          <a:cs typeface="Calibri"/>
                        </a:rPr>
                        <a:t>digital </a:t>
                      </a:r>
                      <a:r>
                        <a:rPr sz="900" spc="-185" dirty="0">
                          <a:solidFill>
                            <a:srgbClr val="4C4D4F"/>
                          </a:solidFill>
                          <a:latin typeface="Calibri"/>
                          <a:cs typeface="Calibri"/>
                        </a:rPr>
                        <a:t> </a:t>
                      </a:r>
                      <a:r>
                        <a:rPr sz="900" spc="-5" dirty="0">
                          <a:solidFill>
                            <a:srgbClr val="4C4D4F"/>
                          </a:solidFill>
                          <a:latin typeface="Calibri"/>
                          <a:cs typeface="Calibri"/>
                        </a:rPr>
                        <a:t>del sistema </a:t>
                      </a:r>
                      <a:r>
                        <a:rPr sz="900" dirty="0">
                          <a:solidFill>
                            <a:srgbClr val="4C4D4F"/>
                          </a:solidFill>
                          <a:latin typeface="Calibri"/>
                          <a:cs typeface="Calibri"/>
                        </a:rPr>
                        <a:t> </a:t>
                      </a:r>
                      <a:r>
                        <a:rPr sz="900" spc="-5" dirty="0">
                          <a:solidFill>
                            <a:srgbClr val="4C4D4F"/>
                          </a:solidFill>
                          <a:latin typeface="Calibri"/>
                          <a:cs typeface="Calibri"/>
                        </a:rPr>
                        <a:t>agroalimentario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pesquero</a:t>
                      </a:r>
                      <a:endParaRPr sz="900" dirty="0">
                        <a:latin typeface="Calibri"/>
                        <a:cs typeface="Calibri"/>
                      </a:endParaRPr>
                    </a:p>
                  </a:txBody>
                  <a:tcPr marL="0" marR="0" marT="57785" marB="0">
                    <a:lnB w="57150">
                      <a:solidFill>
                        <a:srgbClr val="FFFFFF"/>
                      </a:solidFill>
                      <a:prstDash val="solid"/>
                    </a:lnB>
                    <a:solidFill>
                      <a:srgbClr val="CFE3EF"/>
                    </a:solidFill>
                  </a:tcPr>
                </a:tc>
                <a:tc>
                  <a:txBody>
                    <a:bodyPr/>
                    <a:lstStyle/>
                    <a:p>
                      <a:pPr marL="196850" marR="354965" indent="-144145">
                        <a:lnSpc>
                          <a:spcPct val="92600"/>
                        </a:lnSpc>
                        <a:spcBef>
                          <a:spcPts val="459"/>
                        </a:spcBef>
                      </a:pPr>
                      <a:r>
                        <a:rPr sz="900" b="1" spc="-5" dirty="0">
                          <a:solidFill>
                            <a:srgbClr val="25919A"/>
                          </a:solidFill>
                          <a:latin typeface="Trebuchet MS"/>
                          <a:cs typeface="Trebuchet MS"/>
                        </a:rPr>
                        <a:t>C</a:t>
                      </a:r>
                      <a:r>
                        <a:rPr sz="900" b="1" dirty="0">
                          <a:solidFill>
                            <a:srgbClr val="25919A"/>
                          </a:solidFill>
                          <a:latin typeface="Trebuchet MS"/>
                          <a:cs typeface="Trebuchet MS"/>
                        </a:rPr>
                        <a:t>4</a:t>
                      </a:r>
                      <a:r>
                        <a:rPr sz="900" b="1" spc="-70" dirty="0">
                          <a:solidFill>
                            <a:srgbClr val="25919A"/>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3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restauración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ecosistemas</a:t>
                      </a:r>
                      <a:r>
                        <a:rPr sz="900" spc="225"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su</a:t>
                      </a:r>
                      <a:r>
                        <a:rPr sz="900" spc="-30" dirty="0">
                          <a:solidFill>
                            <a:srgbClr val="4C4D4F"/>
                          </a:solidFill>
                          <a:latin typeface="Calibri"/>
                          <a:cs typeface="Calibri"/>
                        </a:rPr>
                        <a:t> </a:t>
                      </a:r>
                      <a:r>
                        <a:rPr sz="900" dirty="0">
                          <a:solidFill>
                            <a:srgbClr val="4C4D4F"/>
                          </a:solidFill>
                          <a:latin typeface="Calibri"/>
                          <a:cs typeface="Calibri"/>
                        </a:rPr>
                        <a:t>biodiversidad</a:t>
                      </a:r>
                      <a:endParaRPr sz="900" dirty="0">
                        <a:latin typeface="Calibri"/>
                        <a:cs typeface="Calibri"/>
                      </a:endParaRPr>
                    </a:p>
                    <a:p>
                      <a:pPr marL="196850" marR="207010" indent="-144145">
                        <a:lnSpc>
                          <a:spcPct val="92200"/>
                        </a:lnSpc>
                        <a:spcBef>
                          <a:spcPts val="325"/>
                        </a:spcBef>
                      </a:pPr>
                      <a:r>
                        <a:rPr sz="900" b="1" spc="-5" dirty="0">
                          <a:solidFill>
                            <a:srgbClr val="25919A"/>
                          </a:solidFill>
                          <a:latin typeface="Trebuchet MS"/>
                          <a:cs typeface="Trebuchet MS"/>
                        </a:rPr>
                        <a:t>C</a:t>
                      </a:r>
                      <a:r>
                        <a:rPr sz="900" b="1" dirty="0">
                          <a:solidFill>
                            <a:srgbClr val="25919A"/>
                          </a:solidFill>
                          <a:latin typeface="Trebuchet MS"/>
                          <a:cs typeface="Trebuchet MS"/>
                        </a:rPr>
                        <a:t>5</a:t>
                      </a:r>
                      <a:r>
                        <a:rPr sz="900" b="1" spc="5" dirty="0">
                          <a:solidFill>
                            <a:srgbClr val="25919A"/>
                          </a:solidFill>
                          <a:latin typeface="Trebuchet MS"/>
                          <a:cs typeface="Trebuchet MS"/>
                        </a:rPr>
                        <a:t> </a:t>
                      </a:r>
                      <a:r>
                        <a:rPr sz="900" spc="-5" dirty="0">
                          <a:solidFill>
                            <a:srgbClr val="4C4D4F"/>
                          </a:solidFill>
                          <a:latin typeface="Calibri"/>
                          <a:cs typeface="Calibri"/>
                        </a:rPr>
                        <a:t>Pr</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e</a:t>
                      </a:r>
                      <a:r>
                        <a:rPr sz="900" spc="-5" dirty="0">
                          <a:solidFill>
                            <a:srgbClr val="4C4D4F"/>
                          </a:solidFill>
                          <a:latin typeface="Calibri"/>
                          <a:cs typeface="Calibri"/>
                        </a:rPr>
                        <a:t>r</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espacio</a:t>
                      </a:r>
                      <a:r>
                        <a:rPr sz="900" spc="5" dirty="0">
                          <a:solidFill>
                            <a:srgbClr val="4C4D4F"/>
                          </a:solidFill>
                          <a:latin typeface="Calibri"/>
                          <a:cs typeface="Calibri"/>
                        </a:rPr>
                        <a:t> </a:t>
                      </a:r>
                      <a:r>
                        <a:rPr sz="900" spc="-5" dirty="0">
                          <a:solidFill>
                            <a:srgbClr val="4C4D4F"/>
                          </a:solidFill>
                          <a:latin typeface="Calibri"/>
                          <a:cs typeface="Calibri"/>
                        </a:rPr>
                        <a:t>litoral </a:t>
                      </a:r>
                      <a:r>
                        <a:rPr sz="900" dirty="0">
                          <a:solidFill>
                            <a:srgbClr val="4C4D4F"/>
                          </a:solidFill>
                          <a:latin typeface="Calibri"/>
                          <a:cs typeface="Calibri"/>
                        </a:rPr>
                        <a:t>y los </a:t>
                      </a:r>
                      <a:r>
                        <a:rPr sz="900" spc="-190" dirty="0">
                          <a:solidFill>
                            <a:srgbClr val="4C4D4F"/>
                          </a:solidFill>
                          <a:latin typeface="Calibri"/>
                          <a:cs typeface="Calibri"/>
                        </a:rPr>
                        <a:t> </a:t>
                      </a:r>
                      <a:r>
                        <a:rPr sz="900" spc="-5" dirty="0">
                          <a:solidFill>
                            <a:srgbClr val="4C4D4F"/>
                          </a:solidFill>
                          <a:latin typeface="Calibri"/>
                          <a:cs typeface="Calibri"/>
                        </a:rPr>
                        <a:t>recursos</a:t>
                      </a:r>
                      <a:r>
                        <a:rPr sz="900" spc="-10" dirty="0">
                          <a:solidFill>
                            <a:srgbClr val="4C4D4F"/>
                          </a:solidFill>
                          <a:latin typeface="Calibri"/>
                          <a:cs typeface="Calibri"/>
                        </a:rPr>
                        <a:t> </a:t>
                      </a:r>
                      <a:r>
                        <a:rPr sz="900" dirty="0">
                          <a:solidFill>
                            <a:srgbClr val="4C4D4F"/>
                          </a:solidFill>
                          <a:latin typeface="Calibri"/>
                          <a:cs typeface="Calibri"/>
                        </a:rPr>
                        <a:t>hídricos</a:t>
                      </a:r>
                      <a:endParaRPr sz="900" dirty="0">
                        <a:latin typeface="Calibri"/>
                        <a:cs typeface="Calibri"/>
                      </a:endParaRPr>
                    </a:p>
                    <a:p>
                      <a:pPr marL="196850" marR="614045" indent="-144780">
                        <a:lnSpc>
                          <a:spcPct val="92600"/>
                        </a:lnSpc>
                        <a:spcBef>
                          <a:spcPts val="295"/>
                        </a:spcBef>
                      </a:pPr>
                      <a:r>
                        <a:rPr sz="900" b="1" spc="-5" dirty="0">
                          <a:solidFill>
                            <a:srgbClr val="25919A"/>
                          </a:solidFill>
                          <a:latin typeface="Trebuchet MS"/>
                          <a:cs typeface="Trebuchet MS"/>
                        </a:rPr>
                        <a:t>C</a:t>
                      </a:r>
                      <a:r>
                        <a:rPr sz="900" b="1" dirty="0">
                          <a:solidFill>
                            <a:srgbClr val="25919A"/>
                          </a:solidFill>
                          <a:latin typeface="Trebuchet MS"/>
                          <a:cs typeface="Trebuchet MS"/>
                        </a:rPr>
                        <a:t>6</a:t>
                      </a:r>
                      <a:r>
                        <a:rPr sz="900" b="1" spc="-20" dirty="0">
                          <a:solidFill>
                            <a:srgbClr val="25919A"/>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a:t>
                      </a:r>
                      <a:r>
                        <a:rPr sz="900" spc="5" dirty="0">
                          <a:solidFill>
                            <a:srgbClr val="4C4D4F"/>
                          </a:solidFill>
                          <a:latin typeface="Calibri"/>
                          <a:cs typeface="Calibri"/>
                        </a:rPr>
                        <a:t>vili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s</a:t>
                      </a:r>
                      <a:r>
                        <a:rPr sz="900" spc="5" dirty="0">
                          <a:solidFill>
                            <a:srgbClr val="4C4D4F"/>
                          </a:solidFill>
                          <a:latin typeface="Calibri"/>
                          <a:cs typeface="Calibri"/>
                        </a:rPr>
                        <a:t>o</a:t>
                      </a:r>
                      <a:r>
                        <a:rPr sz="900" dirty="0">
                          <a:solidFill>
                            <a:srgbClr val="4C4D4F"/>
                          </a:solidFill>
                          <a:latin typeface="Calibri"/>
                          <a:cs typeface="Calibri"/>
                        </a:rPr>
                        <a:t>st</a:t>
                      </a:r>
                      <a:r>
                        <a:rPr sz="900" spc="5" dirty="0">
                          <a:solidFill>
                            <a:srgbClr val="4C4D4F"/>
                          </a:solidFill>
                          <a:latin typeface="Calibri"/>
                          <a:cs typeface="Calibri"/>
                        </a:rPr>
                        <a:t>en</a:t>
                      </a:r>
                      <a:r>
                        <a:rPr sz="900" spc="10" dirty="0">
                          <a:solidFill>
                            <a:srgbClr val="4C4D4F"/>
                          </a:solidFill>
                          <a:latin typeface="Calibri"/>
                          <a:cs typeface="Calibri"/>
                        </a:rPr>
                        <a:t>i</a:t>
                      </a:r>
                      <a:r>
                        <a:rPr sz="900" spc="5" dirty="0">
                          <a:solidFill>
                            <a:srgbClr val="4C4D4F"/>
                          </a:solidFill>
                          <a:latin typeface="Calibri"/>
                          <a:cs typeface="Calibri"/>
                        </a:rPr>
                        <a:t>b</a:t>
                      </a:r>
                      <a:r>
                        <a:rPr sz="900" spc="10" dirty="0">
                          <a:solidFill>
                            <a:srgbClr val="4C4D4F"/>
                          </a:solidFill>
                          <a:latin typeface="Calibri"/>
                          <a:cs typeface="Calibri"/>
                        </a:rPr>
                        <a:t>l</a:t>
                      </a:r>
                      <a:r>
                        <a:rPr sz="900" spc="5" dirty="0">
                          <a:solidFill>
                            <a:srgbClr val="4C4D4F"/>
                          </a:solidFill>
                          <a:latin typeface="Calibri"/>
                          <a:cs typeface="Calibri"/>
                        </a:rPr>
                        <a:t>e</a:t>
                      </a:r>
                      <a:r>
                        <a:rPr sz="900" dirty="0">
                          <a:solidFill>
                            <a:srgbClr val="4C4D4F"/>
                          </a:solidFill>
                          <a:latin typeface="Calibri"/>
                          <a:cs typeface="Calibri"/>
                        </a:rPr>
                        <a:t>,  </a:t>
                      </a:r>
                      <a:r>
                        <a:rPr sz="900" spc="-5" dirty="0">
                          <a:solidFill>
                            <a:srgbClr val="4C4D4F"/>
                          </a:solidFill>
                          <a:latin typeface="Calibri"/>
                          <a:cs typeface="Calibri"/>
                        </a:rPr>
                        <a:t>segura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conectada</a:t>
                      </a:r>
                      <a:endParaRPr sz="900" dirty="0">
                        <a:latin typeface="Calibri"/>
                        <a:cs typeface="Calibri"/>
                      </a:endParaRPr>
                    </a:p>
                  </a:txBody>
                  <a:tcPr marL="0" marR="0" marT="58419" marB="0">
                    <a:lnB w="57150">
                      <a:solidFill>
                        <a:srgbClr val="FFFFFF"/>
                      </a:solidFill>
                      <a:prstDash val="solid"/>
                    </a:lnB>
                    <a:solidFill>
                      <a:srgbClr val="CDE0E3"/>
                    </a:solidFill>
                  </a:tcPr>
                </a:tc>
                <a:tc>
                  <a:txBody>
                    <a:bodyPr/>
                    <a:lstStyle/>
                    <a:p>
                      <a:pPr marL="196850" marR="186055" indent="-144145">
                        <a:lnSpc>
                          <a:spcPts val="1010"/>
                        </a:lnSpc>
                        <a:spcBef>
                          <a:spcPts val="470"/>
                        </a:spcBef>
                      </a:pPr>
                      <a:r>
                        <a:rPr sz="900" b="1" spc="-5" dirty="0">
                          <a:solidFill>
                            <a:srgbClr val="698B35"/>
                          </a:solidFill>
                          <a:latin typeface="Trebuchet MS"/>
                          <a:cs typeface="Trebuchet MS"/>
                        </a:rPr>
                        <a:t>C</a:t>
                      </a:r>
                      <a:r>
                        <a:rPr sz="900" b="1" dirty="0">
                          <a:solidFill>
                            <a:srgbClr val="698B35"/>
                          </a:solidFill>
                          <a:latin typeface="Trebuchet MS"/>
                          <a:cs typeface="Trebuchet MS"/>
                        </a:rPr>
                        <a:t>7</a:t>
                      </a:r>
                      <a:r>
                        <a:rPr sz="900" b="1" spc="-10" dirty="0">
                          <a:solidFill>
                            <a:srgbClr val="698B35"/>
                          </a:solidFill>
                          <a:latin typeface="Trebuchet MS"/>
                          <a:cs typeface="Trebuchet MS"/>
                        </a:rPr>
                        <a:t> </a:t>
                      </a:r>
                      <a:r>
                        <a:rPr sz="900" spc="-5" dirty="0">
                          <a:solidFill>
                            <a:srgbClr val="4C4D4F"/>
                          </a:solidFill>
                          <a:latin typeface="Calibri"/>
                          <a:cs typeface="Calibri"/>
                        </a:rPr>
                        <a:t>D</a:t>
                      </a:r>
                      <a:r>
                        <a:rPr sz="900" dirty="0">
                          <a:solidFill>
                            <a:srgbClr val="4C4D4F"/>
                          </a:solidFill>
                          <a:latin typeface="Calibri"/>
                          <a:cs typeface="Calibri"/>
                        </a:rPr>
                        <a:t>e</a:t>
                      </a:r>
                      <a:r>
                        <a:rPr sz="900" spc="-5" dirty="0">
                          <a:solidFill>
                            <a:srgbClr val="4C4D4F"/>
                          </a:solidFill>
                          <a:latin typeface="Calibri"/>
                          <a:cs typeface="Calibri"/>
                        </a:rPr>
                        <a:t>s</a:t>
                      </a:r>
                      <a:r>
                        <a:rPr sz="900" dirty="0">
                          <a:solidFill>
                            <a:srgbClr val="4C4D4F"/>
                          </a:solidFill>
                          <a:latin typeface="Calibri"/>
                          <a:cs typeface="Calibri"/>
                        </a:rPr>
                        <a:t>p</a:t>
                      </a:r>
                      <a:r>
                        <a:rPr sz="900" spc="5" dirty="0">
                          <a:solidFill>
                            <a:srgbClr val="4C4D4F"/>
                          </a:solidFill>
                          <a:latin typeface="Calibri"/>
                          <a:cs typeface="Calibri"/>
                        </a:rPr>
                        <a:t>li</a:t>
                      </a:r>
                      <a:r>
                        <a:rPr sz="900" dirty="0">
                          <a:solidFill>
                            <a:srgbClr val="4C4D4F"/>
                          </a:solidFill>
                          <a:latin typeface="Calibri"/>
                          <a:cs typeface="Calibri"/>
                        </a:rPr>
                        <a:t>egue</a:t>
                      </a:r>
                      <a:r>
                        <a:rPr sz="900" spc="-5" dirty="0">
                          <a:solidFill>
                            <a:srgbClr val="4C4D4F"/>
                          </a:solidFill>
                          <a:latin typeface="Calibri"/>
                          <a:cs typeface="Calibri"/>
                        </a:rPr>
                        <a:t> </a:t>
                      </a:r>
                      <a:r>
                        <a:rPr sz="900" dirty="0">
                          <a:solidFill>
                            <a:srgbClr val="4C4D4F"/>
                          </a:solidFill>
                          <a:latin typeface="Calibri"/>
                          <a:cs typeface="Calibri"/>
                        </a:rPr>
                        <a:t>e  integración</a:t>
                      </a:r>
                      <a:r>
                        <a:rPr sz="900" spc="4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spc="-5" dirty="0">
                          <a:solidFill>
                            <a:srgbClr val="4C4D4F"/>
                          </a:solidFill>
                          <a:latin typeface="Calibri"/>
                          <a:cs typeface="Calibri"/>
                        </a:rPr>
                        <a:t>energías</a:t>
                      </a:r>
                      <a:r>
                        <a:rPr sz="900" spc="-30" dirty="0">
                          <a:solidFill>
                            <a:srgbClr val="4C4D4F"/>
                          </a:solidFill>
                          <a:latin typeface="Calibri"/>
                          <a:cs typeface="Calibri"/>
                        </a:rPr>
                        <a:t> </a:t>
                      </a:r>
                      <a:r>
                        <a:rPr sz="900" dirty="0">
                          <a:solidFill>
                            <a:srgbClr val="4C4D4F"/>
                          </a:solidFill>
                          <a:latin typeface="Calibri"/>
                          <a:cs typeface="Calibri"/>
                        </a:rPr>
                        <a:t>renovables</a:t>
                      </a:r>
                      <a:endParaRPr sz="900" dirty="0">
                        <a:latin typeface="Calibri"/>
                        <a:cs typeface="Calibri"/>
                      </a:endParaRPr>
                    </a:p>
                    <a:p>
                      <a:pPr marL="196850" marR="184150" indent="-144145">
                        <a:lnSpc>
                          <a:spcPct val="92400"/>
                        </a:lnSpc>
                        <a:spcBef>
                          <a:spcPts val="275"/>
                        </a:spcBef>
                      </a:pPr>
                      <a:r>
                        <a:rPr sz="900" b="1" spc="-5" dirty="0">
                          <a:solidFill>
                            <a:srgbClr val="698B35"/>
                          </a:solidFill>
                          <a:latin typeface="Trebuchet MS"/>
                          <a:cs typeface="Trebuchet MS"/>
                        </a:rPr>
                        <a:t>C</a:t>
                      </a:r>
                      <a:r>
                        <a:rPr sz="900" b="1" dirty="0">
                          <a:solidFill>
                            <a:srgbClr val="698B35"/>
                          </a:solidFill>
                          <a:latin typeface="Trebuchet MS"/>
                          <a:cs typeface="Trebuchet MS"/>
                        </a:rPr>
                        <a:t>8 </a:t>
                      </a:r>
                      <a:r>
                        <a:rPr sz="900" spc="-5" dirty="0">
                          <a:solidFill>
                            <a:srgbClr val="4C4D4F"/>
                          </a:solidFill>
                          <a:latin typeface="Calibri"/>
                          <a:cs typeface="Calibri"/>
                        </a:rPr>
                        <a:t>I</a:t>
                      </a:r>
                      <a:r>
                        <a:rPr sz="900" dirty="0">
                          <a:solidFill>
                            <a:srgbClr val="4C4D4F"/>
                          </a:solidFill>
                          <a:latin typeface="Calibri"/>
                          <a:cs typeface="Calibri"/>
                        </a:rPr>
                        <a:t>nf</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e</a:t>
                      </a:r>
                      <a:r>
                        <a:rPr sz="900" spc="-5" dirty="0">
                          <a:solidFill>
                            <a:srgbClr val="4C4D4F"/>
                          </a:solidFill>
                          <a:latin typeface="Calibri"/>
                          <a:cs typeface="Calibri"/>
                        </a:rPr>
                        <a:t>str</a:t>
                      </a:r>
                      <a:r>
                        <a:rPr sz="900" dirty="0">
                          <a:solidFill>
                            <a:srgbClr val="4C4D4F"/>
                          </a:solidFill>
                          <a:latin typeface="Calibri"/>
                          <a:cs typeface="Calibri"/>
                        </a:rPr>
                        <a:t>u</a:t>
                      </a:r>
                      <a:r>
                        <a:rPr sz="900" spc="-10" dirty="0">
                          <a:solidFill>
                            <a:srgbClr val="4C4D4F"/>
                          </a:solidFill>
                          <a:latin typeface="Calibri"/>
                          <a:cs typeface="Calibri"/>
                        </a:rPr>
                        <a:t>c</a:t>
                      </a:r>
                      <a:r>
                        <a:rPr sz="900" spc="-5" dirty="0">
                          <a:solidFill>
                            <a:srgbClr val="4C4D4F"/>
                          </a:solidFill>
                          <a:latin typeface="Calibri"/>
                          <a:cs typeface="Calibri"/>
                        </a:rPr>
                        <a:t>t</a:t>
                      </a:r>
                      <a:r>
                        <a:rPr sz="900" dirty="0">
                          <a:solidFill>
                            <a:srgbClr val="4C4D4F"/>
                          </a:solidFill>
                          <a:latin typeface="Calibri"/>
                          <a:cs typeface="Calibri"/>
                        </a:rPr>
                        <a:t>u</a:t>
                      </a:r>
                      <a:r>
                        <a:rPr sz="900" spc="-5" dirty="0">
                          <a:solidFill>
                            <a:srgbClr val="4C4D4F"/>
                          </a:solidFill>
                          <a:latin typeface="Calibri"/>
                          <a:cs typeface="Calibri"/>
                        </a:rPr>
                        <a:t>r</a:t>
                      </a:r>
                      <a:r>
                        <a:rPr sz="900" spc="-10" dirty="0">
                          <a:solidFill>
                            <a:srgbClr val="4C4D4F"/>
                          </a:solidFill>
                          <a:latin typeface="Calibri"/>
                          <a:cs typeface="Calibri"/>
                        </a:rPr>
                        <a:t>a</a:t>
                      </a:r>
                      <a:r>
                        <a:rPr sz="900" dirty="0">
                          <a:solidFill>
                            <a:srgbClr val="4C4D4F"/>
                          </a:solidFill>
                          <a:latin typeface="Calibri"/>
                          <a:cs typeface="Calibri"/>
                        </a:rPr>
                        <a:t>s  eléctricas, </a:t>
                      </a:r>
                      <a:r>
                        <a:rPr sz="900" spc="5" dirty="0">
                          <a:solidFill>
                            <a:srgbClr val="4C4D4F"/>
                          </a:solidFill>
                          <a:latin typeface="Calibri"/>
                          <a:cs typeface="Calibri"/>
                        </a:rPr>
                        <a:t> </a:t>
                      </a:r>
                      <a:r>
                        <a:rPr sz="900" spc="-5" dirty="0">
                          <a:solidFill>
                            <a:srgbClr val="4C4D4F"/>
                          </a:solidFill>
                          <a:latin typeface="Calibri"/>
                          <a:cs typeface="Calibri"/>
                        </a:rPr>
                        <a:t>promoción </a:t>
                      </a:r>
                      <a:r>
                        <a:rPr sz="900" dirty="0">
                          <a:solidFill>
                            <a:srgbClr val="4C4D4F"/>
                          </a:solidFill>
                          <a:latin typeface="Calibri"/>
                          <a:cs typeface="Calibri"/>
                        </a:rPr>
                        <a:t>de redes </a:t>
                      </a:r>
                      <a:r>
                        <a:rPr sz="900" spc="-190" dirty="0">
                          <a:solidFill>
                            <a:srgbClr val="4C4D4F"/>
                          </a:solidFill>
                          <a:latin typeface="Calibri"/>
                          <a:cs typeface="Calibri"/>
                        </a:rPr>
                        <a:t> </a:t>
                      </a:r>
                      <a:r>
                        <a:rPr sz="900" dirty="0">
                          <a:solidFill>
                            <a:srgbClr val="4C4D4F"/>
                          </a:solidFill>
                          <a:latin typeface="Calibri"/>
                          <a:cs typeface="Calibri"/>
                        </a:rPr>
                        <a:t>inteligentes y </a:t>
                      </a:r>
                      <a:r>
                        <a:rPr sz="900" spc="5" dirty="0">
                          <a:solidFill>
                            <a:srgbClr val="4C4D4F"/>
                          </a:solidFill>
                          <a:latin typeface="Calibri"/>
                          <a:cs typeface="Calibri"/>
                        </a:rPr>
                        <a:t> despliegue</a:t>
                      </a:r>
                      <a:r>
                        <a:rPr sz="900" spc="10"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flexibilidad</a:t>
                      </a:r>
                      <a:r>
                        <a:rPr sz="900" spc="-5"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196850">
                        <a:lnSpc>
                          <a:spcPts val="1010"/>
                        </a:lnSpc>
                      </a:pPr>
                      <a:r>
                        <a:rPr sz="900" dirty="0">
                          <a:solidFill>
                            <a:srgbClr val="4C4D4F"/>
                          </a:solidFill>
                          <a:latin typeface="Calibri"/>
                          <a:cs typeface="Calibri"/>
                        </a:rPr>
                        <a:t>el</a:t>
                      </a:r>
                      <a:r>
                        <a:rPr sz="900" spc="-30" dirty="0">
                          <a:solidFill>
                            <a:srgbClr val="4C4D4F"/>
                          </a:solidFill>
                          <a:latin typeface="Calibri"/>
                          <a:cs typeface="Calibri"/>
                        </a:rPr>
                        <a:t> </a:t>
                      </a:r>
                      <a:r>
                        <a:rPr sz="900" dirty="0">
                          <a:solidFill>
                            <a:srgbClr val="4C4D4F"/>
                          </a:solidFill>
                          <a:latin typeface="Calibri"/>
                          <a:cs typeface="Calibri"/>
                        </a:rPr>
                        <a:t>almacenamiento</a:t>
                      </a:r>
                      <a:endParaRPr sz="900" dirty="0">
                        <a:latin typeface="Calibri"/>
                        <a:cs typeface="Calibri"/>
                      </a:endParaRPr>
                    </a:p>
                    <a:p>
                      <a:pPr marL="196850" marR="118745" indent="-144145">
                        <a:lnSpc>
                          <a:spcPct val="92600"/>
                        </a:lnSpc>
                        <a:spcBef>
                          <a:spcPts val="295"/>
                        </a:spcBef>
                      </a:pPr>
                      <a:r>
                        <a:rPr sz="900" b="1" spc="-5" dirty="0">
                          <a:solidFill>
                            <a:srgbClr val="698B35"/>
                          </a:solidFill>
                          <a:latin typeface="Trebuchet MS"/>
                          <a:cs typeface="Trebuchet MS"/>
                        </a:rPr>
                        <a:t>C</a:t>
                      </a:r>
                      <a:r>
                        <a:rPr sz="900" b="1" dirty="0">
                          <a:solidFill>
                            <a:srgbClr val="698B35"/>
                          </a:solidFill>
                          <a:latin typeface="Trebuchet MS"/>
                          <a:cs typeface="Trebuchet MS"/>
                        </a:rPr>
                        <a:t>9</a:t>
                      </a:r>
                      <a:r>
                        <a:rPr sz="900" b="1" spc="-55" dirty="0">
                          <a:solidFill>
                            <a:srgbClr val="698B35"/>
                          </a:solidFill>
                          <a:latin typeface="Trebuchet MS"/>
                          <a:cs typeface="Trebuchet MS"/>
                        </a:rPr>
                        <a:t> </a:t>
                      </a:r>
                      <a:r>
                        <a:rPr sz="900" dirty="0">
                          <a:solidFill>
                            <a:srgbClr val="4C4D4F"/>
                          </a:solidFill>
                          <a:latin typeface="Calibri"/>
                          <a:cs typeface="Calibri"/>
                        </a:rPr>
                        <a:t>Ho</a:t>
                      </a:r>
                      <a:r>
                        <a:rPr sz="900" spc="-5" dirty="0">
                          <a:solidFill>
                            <a:srgbClr val="4C4D4F"/>
                          </a:solidFill>
                          <a:latin typeface="Calibri"/>
                          <a:cs typeface="Calibri"/>
                        </a:rPr>
                        <a:t>j</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a:t>
                      </a:r>
                      <a:r>
                        <a:rPr sz="900" spc="-5" dirty="0">
                          <a:solidFill>
                            <a:srgbClr val="4C4D4F"/>
                          </a:solidFill>
                          <a:latin typeface="Calibri"/>
                          <a:cs typeface="Calibri"/>
                        </a:rPr>
                        <a:t> r</a:t>
                      </a:r>
                      <a:r>
                        <a:rPr sz="900" dirty="0">
                          <a:solidFill>
                            <a:srgbClr val="4C4D4F"/>
                          </a:solidFill>
                          <a:latin typeface="Calibri"/>
                          <a:cs typeface="Calibri"/>
                        </a:rPr>
                        <a:t>u</a:t>
                      </a:r>
                      <a:r>
                        <a:rPr sz="900" spc="-5" dirty="0">
                          <a:solidFill>
                            <a:srgbClr val="4C4D4F"/>
                          </a:solidFill>
                          <a:latin typeface="Calibri"/>
                          <a:cs typeface="Calibri"/>
                        </a:rPr>
                        <a:t>t</a:t>
                      </a:r>
                      <a:r>
                        <a:rPr sz="900" dirty="0">
                          <a:solidFill>
                            <a:srgbClr val="4C4D4F"/>
                          </a:solidFill>
                          <a:latin typeface="Calibri"/>
                          <a:cs typeface="Calibri"/>
                        </a:rPr>
                        <a:t>a</a:t>
                      </a:r>
                      <a:r>
                        <a:rPr sz="900" spc="-10" dirty="0">
                          <a:solidFill>
                            <a:srgbClr val="4C4D4F"/>
                          </a:solidFill>
                          <a:latin typeface="Calibri"/>
                          <a:cs typeface="Calibri"/>
                        </a:rPr>
                        <a:t> </a:t>
                      </a:r>
                      <a:r>
                        <a:rPr sz="900" dirty="0">
                          <a:solidFill>
                            <a:srgbClr val="4C4D4F"/>
                          </a:solidFill>
                          <a:latin typeface="Calibri"/>
                          <a:cs typeface="Calibri"/>
                        </a:rPr>
                        <a:t>del  hidrógeno</a:t>
                      </a:r>
                      <a:r>
                        <a:rPr sz="900" spc="5" dirty="0">
                          <a:solidFill>
                            <a:srgbClr val="4C4D4F"/>
                          </a:solidFill>
                          <a:latin typeface="Calibri"/>
                          <a:cs typeface="Calibri"/>
                        </a:rPr>
                        <a:t> </a:t>
                      </a:r>
                      <a:r>
                        <a:rPr sz="900" spc="-5" dirty="0">
                          <a:solidFill>
                            <a:srgbClr val="4C4D4F"/>
                          </a:solidFill>
                          <a:latin typeface="Calibri"/>
                          <a:cs typeface="Calibri"/>
                        </a:rPr>
                        <a:t>renovable </a:t>
                      </a:r>
                      <a:r>
                        <a:rPr sz="900" spc="-19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su </a:t>
                      </a:r>
                      <a:r>
                        <a:rPr sz="900" dirty="0">
                          <a:solidFill>
                            <a:srgbClr val="4C4D4F"/>
                          </a:solidFill>
                          <a:latin typeface="Calibri"/>
                          <a:cs typeface="Calibri"/>
                        </a:rPr>
                        <a:t>integración </a:t>
                      </a:r>
                      <a:r>
                        <a:rPr sz="900" spc="5" dirty="0">
                          <a:solidFill>
                            <a:srgbClr val="4C4D4F"/>
                          </a:solidFill>
                          <a:latin typeface="Calibri"/>
                          <a:cs typeface="Calibri"/>
                        </a:rPr>
                        <a:t> </a:t>
                      </a:r>
                      <a:r>
                        <a:rPr sz="900" dirty="0">
                          <a:solidFill>
                            <a:srgbClr val="4C4D4F"/>
                          </a:solidFill>
                          <a:latin typeface="Calibri"/>
                          <a:cs typeface="Calibri"/>
                        </a:rPr>
                        <a:t>sectorial</a:t>
                      </a:r>
                      <a:endParaRPr sz="900" dirty="0">
                        <a:latin typeface="Calibri"/>
                        <a:cs typeface="Calibri"/>
                      </a:endParaRPr>
                    </a:p>
                    <a:p>
                      <a:pPr marL="250825" marR="299085" indent="-198120">
                        <a:lnSpc>
                          <a:spcPts val="1010"/>
                        </a:lnSpc>
                        <a:spcBef>
                          <a:spcPts val="309"/>
                        </a:spcBef>
                      </a:pPr>
                      <a:r>
                        <a:rPr sz="900" b="1" spc="-35" dirty="0">
                          <a:solidFill>
                            <a:srgbClr val="698B35"/>
                          </a:solidFill>
                          <a:latin typeface="Trebuchet MS"/>
                          <a:cs typeface="Trebuchet MS"/>
                        </a:rPr>
                        <a:t>C10</a:t>
                      </a:r>
                      <a:r>
                        <a:rPr sz="900" spc="-35" dirty="0">
                          <a:solidFill>
                            <a:srgbClr val="4C4D4F"/>
                          </a:solidFill>
                          <a:latin typeface="Calibri"/>
                          <a:cs typeface="Calibri"/>
                        </a:rPr>
                        <a:t>Estrategia</a:t>
                      </a:r>
                      <a:r>
                        <a:rPr sz="900" spc="-1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Transición</a:t>
                      </a:r>
                      <a:r>
                        <a:rPr sz="900" spc="155" dirty="0">
                          <a:solidFill>
                            <a:srgbClr val="4C4D4F"/>
                          </a:solidFill>
                          <a:latin typeface="Calibri"/>
                          <a:cs typeface="Calibri"/>
                        </a:rPr>
                        <a:t> </a:t>
                      </a:r>
                      <a:r>
                        <a:rPr sz="900" dirty="0">
                          <a:solidFill>
                            <a:srgbClr val="4C4D4F"/>
                          </a:solidFill>
                          <a:latin typeface="Calibri"/>
                          <a:cs typeface="Calibri"/>
                        </a:rPr>
                        <a:t>Justa</a:t>
                      </a:r>
                      <a:endParaRPr sz="900" dirty="0">
                        <a:latin typeface="Calibri"/>
                        <a:cs typeface="Calibri"/>
                      </a:endParaRPr>
                    </a:p>
                  </a:txBody>
                  <a:tcPr marL="0" marR="0" marT="59690" marB="0">
                    <a:lnB w="57150">
                      <a:solidFill>
                        <a:srgbClr val="FFFFFF"/>
                      </a:solidFill>
                      <a:prstDash val="solid"/>
                    </a:lnB>
                    <a:solidFill>
                      <a:srgbClr val="DAE5D0"/>
                    </a:solidFill>
                  </a:tcPr>
                </a:tc>
                <a:tc>
                  <a:txBody>
                    <a:bodyPr/>
                    <a:lstStyle/>
                    <a:p>
                      <a:pPr marL="250825" marR="84455" indent="-198120">
                        <a:lnSpc>
                          <a:spcPts val="1010"/>
                        </a:lnSpc>
                        <a:spcBef>
                          <a:spcPts val="470"/>
                        </a:spcBef>
                      </a:pPr>
                      <a:r>
                        <a:rPr sz="900" b="1" spc="-5" dirty="0">
                          <a:solidFill>
                            <a:srgbClr val="A27D25"/>
                          </a:solidFill>
                          <a:latin typeface="Trebuchet MS"/>
                          <a:cs typeface="Trebuchet MS"/>
                        </a:rPr>
                        <a:t>C1</a:t>
                      </a:r>
                      <a:r>
                        <a:rPr sz="900" b="1" dirty="0">
                          <a:solidFill>
                            <a:srgbClr val="A27D25"/>
                          </a:solidFill>
                          <a:latin typeface="Trebuchet MS"/>
                          <a:cs typeface="Trebuchet MS"/>
                        </a:rPr>
                        <a:t>1</a:t>
                      </a:r>
                      <a:r>
                        <a:rPr sz="900" b="1" spc="5" dirty="0">
                          <a:solidFill>
                            <a:srgbClr val="A27D25"/>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l</a:t>
                      </a:r>
                      <a:r>
                        <a:rPr sz="900" spc="-5" dirty="0">
                          <a:solidFill>
                            <a:srgbClr val="4C4D4F"/>
                          </a:solidFill>
                          <a:latin typeface="Calibri"/>
                          <a:cs typeface="Calibri"/>
                        </a:rPr>
                        <a:t>a</a:t>
                      </a:r>
                      <a:r>
                        <a:rPr sz="900" dirty="0">
                          <a:solidFill>
                            <a:srgbClr val="4C4D4F"/>
                          </a:solidFill>
                          <a:latin typeface="Calibri"/>
                          <a:cs typeface="Calibri"/>
                        </a:rPr>
                        <a:t>s  </a:t>
                      </a:r>
                      <a:r>
                        <a:rPr sz="900" spc="-5" dirty="0">
                          <a:solidFill>
                            <a:srgbClr val="4C4D4F"/>
                          </a:solidFill>
                          <a:latin typeface="Calibri"/>
                          <a:cs typeface="Calibri"/>
                        </a:rPr>
                        <a:t>Administraciones </a:t>
                      </a:r>
                      <a:r>
                        <a:rPr sz="900" dirty="0">
                          <a:solidFill>
                            <a:srgbClr val="4C4D4F"/>
                          </a:solidFill>
                          <a:latin typeface="Calibri"/>
                          <a:cs typeface="Calibri"/>
                        </a:rPr>
                        <a:t> públicas</a:t>
                      </a:r>
                      <a:endParaRPr sz="900" dirty="0">
                        <a:latin typeface="Calibri"/>
                        <a:cs typeface="Calibri"/>
                      </a:endParaRPr>
                    </a:p>
                  </a:txBody>
                  <a:tcPr marL="0" marR="0" marT="59690" marB="0">
                    <a:lnB w="57150">
                      <a:solidFill>
                        <a:srgbClr val="FFFFFF"/>
                      </a:solidFill>
                      <a:prstDash val="solid"/>
                    </a:lnB>
                    <a:solidFill>
                      <a:srgbClr val="E2DCC5"/>
                    </a:solidFill>
                  </a:tcPr>
                </a:tc>
                <a:tc>
                  <a:txBody>
                    <a:bodyPr/>
                    <a:lstStyle/>
                    <a:p>
                      <a:pPr marL="53340">
                        <a:lnSpc>
                          <a:spcPts val="1045"/>
                        </a:lnSpc>
                        <a:spcBef>
                          <a:spcPts val="620"/>
                        </a:spcBef>
                      </a:pPr>
                      <a:r>
                        <a:rPr sz="900" b="1" spc="-5" dirty="0">
                          <a:solidFill>
                            <a:srgbClr val="C98734"/>
                          </a:solidFill>
                          <a:latin typeface="Trebuchet MS"/>
                          <a:cs typeface="Trebuchet MS"/>
                        </a:rPr>
                        <a:t>C1</a:t>
                      </a:r>
                      <a:r>
                        <a:rPr sz="900" b="1" dirty="0">
                          <a:solidFill>
                            <a:srgbClr val="C98734"/>
                          </a:solidFill>
                          <a:latin typeface="Trebuchet MS"/>
                          <a:cs typeface="Trebuchet MS"/>
                        </a:rPr>
                        <a:t>2</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dirty="0">
                          <a:solidFill>
                            <a:srgbClr val="4C4D4F"/>
                          </a:solidFill>
                          <a:latin typeface="Calibri"/>
                          <a:cs typeface="Calibri"/>
                        </a:rPr>
                        <a:t>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a</a:t>
                      </a:r>
                      <a:endParaRPr sz="900" dirty="0">
                        <a:latin typeface="Calibri"/>
                        <a:cs typeface="Calibri"/>
                      </a:endParaRPr>
                    </a:p>
                    <a:p>
                      <a:pPr marL="250825" marR="485140">
                        <a:lnSpc>
                          <a:spcPts val="980"/>
                        </a:lnSpc>
                        <a:spcBef>
                          <a:spcPts val="80"/>
                        </a:spcBef>
                      </a:pPr>
                      <a:r>
                        <a:rPr sz="900" dirty="0">
                          <a:solidFill>
                            <a:srgbClr val="4C4D4F"/>
                          </a:solidFill>
                          <a:latin typeface="Calibri"/>
                          <a:cs typeface="Calibri"/>
                        </a:rPr>
                        <a:t>Industrial </a:t>
                      </a:r>
                      <a:r>
                        <a:rPr sz="900" spc="5" dirty="0">
                          <a:solidFill>
                            <a:srgbClr val="4C4D4F"/>
                          </a:solidFill>
                          <a:latin typeface="Calibri"/>
                          <a:cs typeface="Calibri"/>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2030</a:t>
                      </a:r>
                      <a:endParaRPr sz="900" dirty="0">
                        <a:latin typeface="Calibri"/>
                        <a:cs typeface="Calibri"/>
                      </a:endParaRPr>
                    </a:p>
                    <a:p>
                      <a:pPr marL="53975">
                        <a:lnSpc>
                          <a:spcPct val="100000"/>
                        </a:lnSpc>
                        <a:spcBef>
                          <a:spcPts val="105"/>
                        </a:spcBef>
                      </a:pPr>
                      <a:r>
                        <a:rPr sz="900" b="1" spc="-5" dirty="0">
                          <a:solidFill>
                            <a:srgbClr val="C98734"/>
                          </a:solidFill>
                          <a:latin typeface="Trebuchet MS"/>
                          <a:cs typeface="Trebuchet MS"/>
                        </a:rPr>
                        <a:t>C1</a:t>
                      </a:r>
                      <a:r>
                        <a:rPr sz="900" b="1" dirty="0">
                          <a:solidFill>
                            <a:srgbClr val="C98734"/>
                          </a:solidFill>
                          <a:latin typeface="Trebuchet MS"/>
                          <a:cs typeface="Trebuchet MS"/>
                        </a:rPr>
                        <a:t>3 </a:t>
                      </a:r>
                      <a:r>
                        <a:rPr sz="900" spc="-5" dirty="0">
                          <a:solidFill>
                            <a:srgbClr val="4C4D4F"/>
                          </a:solidFill>
                          <a:latin typeface="Calibri"/>
                          <a:cs typeface="Calibri"/>
                        </a:rPr>
                        <a:t>I</a:t>
                      </a:r>
                      <a:r>
                        <a:rPr sz="900" spc="5" dirty="0">
                          <a:solidFill>
                            <a:srgbClr val="4C4D4F"/>
                          </a:solidFill>
                          <a:latin typeface="Calibri"/>
                          <a:cs typeface="Calibri"/>
                        </a:rPr>
                        <a:t>m</a:t>
                      </a:r>
                      <a:r>
                        <a:rPr sz="900" dirty="0">
                          <a:solidFill>
                            <a:srgbClr val="4C4D4F"/>
                          </a:solidFill>
                          <a:latin typeface="Calibri"/>
                          <a:cs typeface="Calibri"/>
                        </a:rPr>
                        <a:t>pu</a:t>
                      </a:r>
                      <a:r>
                        <a:rPr sz="900" spc="5" dirty="0">
                          <a:solidFill>
                            <a:srgbClr val="4C4D4F"/>
                          </a:solidFill>
                          <a:latin typeface="Calibri"/>
                          <a:cs typeface="Calibri"/>
                        </a:rPr>
                        <a:t>l</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a:t>
                      </a:r>
                      <a:r>
                        <a:rPr sz="900" spc="5" dirty="0">
                          <a:solidFill>
                            <a:srgbClr val="4C4D4F"/>
                          </a:solidFill>
                          <a:latin typeface="Calibri"/>
                          <a:cs typeface="Calibri"/>
                        </a:rPr>
                        <a:t>l</a:t>
                      </a:r>
                      <a:r>
                        <a:rPr sz="900" dirty="0">
                          <a:solidFill>
                            <a:srgbClr val="4C4D4F"/>
                          </a:solidFill>
                          <a:latin typeface="Calibri"/>
                          <a:cs typeface="Calibri"/>
                        </a:rPr>
                        <a:t>a </a:t>
                      </a:r>
                      <a:r>
                        <a:rPr sz="900" spc="5" dirty="0">
                          <a:solidFill>
                            <a:srgbClr val="4C4D4F"/>
                          </a:solidFill>
                          <a:latin typeface="Calibri"/>
                          <a:cs typeface="Calibri"/>
                        </a:rPr>
                        <a:t>py</a:t>
                      </a:r>
                      <a:r>
                        <a:rPr sz="900" spc="10" dirty="0">
                          <a:solidFill>
                            <a:srgbClr val="4C4D4F"/>
                          </a:solidFill>
                          <a:latin typeface="Calibri"/>
                          <a:cs typeface="Calibri"/>
                        </a:rPr>
                        <a:t>m</a:t>
                      </a:r>
                      <a:r>
                        <a:rPr sz="900" dirty="0">
                          <a:solidFill>
                            <a:srgbClr val="4C4D4F"/>
                          </a:solidFill>
                          <a:latin typeface="Calibri"/>
                          <a:cs typeface="Calibri"/>
                        </a:rPr>
                        <a:t>e</a:t>
                      </a:r>
                      <a:endParaRPr sz="900" dirty="0">
                        <a:latin typeface="Calibri"/>
                        <a:cs typeface="Calibri"/>
                      </a:endParaRPr>
                    </a:p>
                    <a:p>
                      <a:pPr marL="53340">
                        <a:lnSpc>
                          <a:spcPts val="1045"/>
                        </a:lnSpc>
                        <a:spcBef>
                          <a:spcPts val="219"/>
                        </a:spcBef>
                      </a:pPr>
                      <a:r>
                        <a:rPr sz="900" b="1" spc="-5" dirty="0">
                          <a:solidFill>
                            <a:srgbClr val="C98734"/>
                          </a:solidFill>
                          <a:latin typeface="Trebuchet MS"/>
                          <a:cs typeface="Trebuchet MS"/>
                        </a:rPr>
                        <a:t>C1</a:t>
                      </a:r>
                      <a:r>
                        <a:rPr sz="900" b="1" dirty="0">
                          <a:solidFill>
                            <a:srgbClr val="C98734"/>
                          </a:solidFill>
                          <a:latin typeface="Trebuchet MS"/>
                          <a:cs typeface="Trebuchet MS"/>
                        </a:rPr>
                        <a:t>4</a:t>
                      </a:r>
                      <a:r>
                        <a:rPr sz="900" b="1" spc="-55" dirty="0">
                          <a:solidFill>
                            <a:srgbClr val="C98734"/>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endParaRPr sz="900" dirty="0">
                        <a:latin typeface="Calibri"/>
                        <a:cs typeface="Calibri"/>
                      </a:endParaRPr>
                    </a:p>
                    <a:p>
                      <a:pPr marL="250825" marR="200025">
                        <a:lnSpc>
                          <a:spcPct val="92200"/>
                        </a:lnSpc>
                        <a:spcBef>
                          <a:spcPts val="45"/>
                        </a:spcBef>
                      </a:pPr>
                      <a:r>
                        <a:rPr sz="900" spc="-5" dirty="0">
                          <a:solidFill>
                            <a:srgbClr val="4C4D4F"/>
                          </a:solidFill>
                          <a:latin typeface="Calibri"/>
                          <a:cs typeface="Calibri"/>
                        </a:rPr>
                        <a:t>modernización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competitividad </a:t>
                      </a:r>
                      <a:r>
                        <a:rPr sz="900" dirty="0">
                          <a:solidFill>
                            <a:srgbClr val="4C4D4F"/>
                          </a:solidFill>
                          <a:latin typeface="Calibri"/>
                          <a:cs typeface="Calibri"/>
                        </a:rPr>
                        <a:t>del </a:t>
                      </a:r>
                      <a:r>
                        <a:rPr sz="900" spc="-190" dirty="0">
                          <a:solidFill>
                            <a:srgbClr val="4C4D4F"/>
                          </a:solidFill>
                          <a:latin typeface="Calibri"/>
                          <a:cs typeface="Calibri"/>
                        </a:rPr>
                        <a:t> </a:t>
                      </a:r>
                      <a:r>
                        <a:rPr sz="900" dirty="0">
                          <a:solidFill>
                            <a:srgbClr val="4C4D4F"/>
                          </a:solidFill>
                          <a:latin typeface="Calibri"/>
                          <a:cs typeface="Calibri"/>
                        </a:rPr>
                        <a:t>sector</a:t>
                      </a:r>
                      <a:r>
                        <a:rPr sz="900" spc="35" dirty="0">
                          <a:solidFill>
                            <a:srgbClr val="4C4D4F"/>
                          </a:solidFill>
                          <a:latin typeface="Calibri"/>
                          <a:cs typeface="Calibri"/>
                        </a:rPr>
                        <a:t> </a:t>
                      </a:r>
                      <a:r>
                        <a:rPr sz="900" dirty="0">
                          <a:solidFill>
                            <a:srgbClr val="4C4D4F"/>
                          </a:solidFill>
                          <a:latin typeface="Calibri"/>
                          <a:cs typeface="Calibri"/>
                        </a:rPr>
                        <a:t>turístico</a:t>
                      </a:r>
                      <a:endParaRPr sz="900" dirty="0">
                        <a:latin typeface="Calibri"/>
                        <a:cs typeface="Calibri"/>
                      </a:endParaRPr>
                    </a:p>
                    <a:p>
                      <a:pPr marL="250825" marR="478790" indent="-198120">
                        <a:lnSpc>
                          <a:spcPts val="980"/>
                        </a:lnSpc>
                        <a:spcBef>
                          <a:spcPts val="359"/>
                        </a:spcBef>
                      </a:pPr>
                      <a:r>
                        <a:rPr sz="900" b="1" spc="-5" dirty="0">
                          <a:solidFill>
                            <a:srgbClr val="C98734"/>
                          </a:solidFill>
                          <a:latin typeface="Trebuchet MS"/>
                          <a:cs typeface="Trebuchet MS"/>
                        </a:rPr>
                        <a:t>C1</a:t>
                      </a:r>
                      <a:r>
                        <a:rPr sz="900" b="1" dirty="0">
                          <a:solidFill>
                            <a:srgbClr val="C98734"/>
                          </a:solidFill>
                          <a:latin typeface="Trebuchet MS"/>
                          <a:cs typeface="Trebuchet MS"/>
                        </a:rPr>
                        <a:t>5</a:t>
                      </a:r>
                      <a:r>
                        <a:rPr sz="900" b="1" spc="-55" dirty="0">
                          <a:solidFill>
                            <a:srgbClr val="C98734"/>
                          </a:solidFill>
                          <a:latin typeface="Trebuchet MS"/>
                          <a:cs typeface="Trebuchet MS"/>
                        </a:rPr>
                        <a:t> </a:t>
                      </a:r>
                      <a:r>
                        <a:rPr sz="900" spc="-5" dirty="0">
                          <a:solidFill>
                            <a:srgbClr val="4C4D4F"/>
                          </a:solidFill>
                          <a:latin typeface="Calibri"/>
                          <a:cs typeface="Calibri"/>
                        </a:rPr>
                        <a:t>C</a:t>
                      </a:r>
                      <a:r>
                        <a:rPr sz="900" dirty="0">
                          <a:solidFill>
                            <a:srgbClr val="4C4D4F"/>
                          </a:solidFill>
                          <a:latin typeface="Calibri"/>
                          <a:cs typeface="Calibri"/>
                        </a:rPr>
                        <a:t>one</a:t>
                      </a:r>
                      <a:r>
                        <a:rPr sz="900" spc="-10" dirty="0">
                          <a:solidFill>
                            <a:srgbClr val="4C4D4F"/>
                          </a:solidFill>
                          <a:latin typeface="Calibri"/>
                          <a:cs typeface="Calibri"/>
                        </a:rPr>
                        <a:t>c</a:t>
                      </a:r>
                      <a:r>
                        <a:rPr sz="900" spc="-5" dirty="0">
                          <a:solidFill>
                            <a:srgbClr val="4C4D4F"/>
                          </a:solidFill>
                          <a:latin typeface="Calibri"/>
                          <a:cs typeface="Calibri"/>
                        </a:rPr>
                        <a:t>t</a:t>
                      </a:r>
                      <a:r>
                        <a:rPr sz="900" spc="5" dirty="0">
                          <a:solidFill>
                            <a:srgbClr val="4C4D4F"/>
                          </a:solidFill>
                          <a:latin typeface="Calibri"/>
                          <a:cs typeface="Calibri"/>
                        </a:rPr>
                        <a:t>ivi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  Digital,</a:t>
                      </a:r>
                      <a:endParaRPr sz="900" dirty="0">
                        <a:latin typeface="Calibri"/>
                        <a:cs typeface="Calibri"/>
                      </a:endParaRPr>
                    </a:p>
                    <a:p>
                      <a:pPr marL="250825" marR="304800" indent="4445">
                        <a:lnSpc>
                          <a:spcPct val="92600"/>
                        </a:lnSpc>
                        <a:spcBef>
                          <a:spcPts val="280"/>
                        </a:spcBef>
                      </a:pPr>
                      <a:r>
                        <a:rPr sz="900" dirty="0">
                          <a:solidFill>
                            <a:srgbClr val="4C4D4F"/>
                          </a:solidFill>
                          <a:latin typeface="Calibri"/>
                          <a:cs typeface="Calibri"/>
                        </a:rPr>
                        <a:t>impulso de </a:t>
                      </a:r>
                      <a:r>
                        <a:rPr sz="900" spc="-5" dirty="0">
                          <a:solidFill>
                            <a:srgbClr val="4C4D4F"/>
                          </a:solidFill>
                          <a:latin typeface="Calibri"/>
                          <a:cs typeface="Calibri"/>
                        </a:rPr>
                        <a:t>La </a:t>
                      </a:r>
                      <a:r>
                        <a:rPr sz="900" dirty="0">
                          <a:solidFill>
                            <a:srgbClr val="4C4D4F"/>
                          </a:solidFill>
                          <a:latin typeface="Calibri"/>
                          <a:cs typeface="Calibri"/>
                        </a:rPr>
                        <a:t> </a:t>
                      </a:r>
                      <a:r>
                        <a:rPr sz="900" spc="-10" dirty="0">
                          <a:solidFill>
                            <a:srgbClr val="4C4D4F"/>
                          </a:solidFill>
                          <a:latin typeface="Calibri"/>
                          <a:cs typeface="Calibri"/>
                        </a:rPr>
                        <a:t>c</a:t>
                      </a:r>
                      <a:r>
                        <a:rPr sz="900" spc="5" dirty="0">
                          <a:solidFill>
                            <a:srgbClr val="4C4D4F"/>
                          </a:solidFill>
                          <a:latin typeface="Calibri"/>
                          <a:cs typeface="Calibri"/>
                        </a:rPr>
                        <a:t>i</a:t>
                      </a:r>
                      <a:r>
                        <a:rPr sz="900" dirty="0">
                          <a:solidFill>
                            <a:srgbClr val="4C4D4F"/>
                          </a:solidFill>
                          <a:latin typeface="Calibri"/>
                          <a:cs typeface="Calibri"/>
                        </a:rPr>
                        <a:t>be</a:t>
                      </a:r>
                      <a:r>
                        <a:rPr sz="900" spc="-5" dirty="0">
                          <a:solidFill>
                            <a:srgbClr val="4C4D4F"/>
                          </a:solidFill>
                          <a:latin typeface="Calibri"/>
                          <a:cs typeface="Calibri"/>
                        </a:rPr>
                        <a:t>rs</a:t>
                      </a:r>
                      <a:r>
                        <a:rPr sz="900" dirty="0">
                          <a:solidFill>
                            <a:srgbClr val="4C4D4F"/>
                          </a:solidFill>
                          <a:latin typeface="Calibri"/>
                          <a:cs typeface="Calibri"/>
                        </a:rPr>
                        <a:t>egu</a:t>
                      </a:r>
                      <a:r>
                        <a:rPr sz="900" spc="-5" dirty="0">
                          <a:solidFill>
                            <a:srgbClr val="4C4D4F"/>
                          </a:solidFill>
                          <a:latin typeface="Calibri"/>
                          <a:cs typeface="Calibri"/>
                        </a:rPr>
                        <a:t>r</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5" dirty="0">
                          <a:solidFill>
                            <a:srgbClr val="4C4D4F"/>
                          </a:solidFill>
                          <a:latin typeface="Calibri"/>
                          <a:cs typeface="Calibri"/>
                        </a:rPr>
                        <a:t> </a:t>
                      </a:r>
                      <a:r>
                        <a:rPr sz="900" dirty="0">
                          <a:solidFill>
                            <a:srgbClr val="4C4D4F"/>
                          </a:solidFill>
                          <a:latin typeface="Calibri"/>
                          <a:cs typeface="Calibri"/>
                        </a:rPr>
                        <a:t>y  despliegue del </a:t>
                      </a:r>
                      <a:r>
                        <a:rPr sz="900" spc="5" dirty="0">
                          <a:solidFill>
                            <a:srgbClr val="4C4D4F"/>
                          </a:solidFill>
                          <a:latin typeface="Calibri"/>
                          <a:cs typeface="Calibri"/>
                        </a:rPr>
                        <a:t> </a:t>
                      </a:r>
                      <a:r>
                        <a:rPr sz="900" spc="-5" dirty="0">
                          <a:solidFill>
                            <a:srgbClr val="4C4D4F"/>
                          </a:solidFill>
                          <a:latin typeface="Calibri"/>
                          <a:cs typeface="Calibri"/>
                        </a:rPr>
                        <a:t>5G</a:t>
                      </a:r>
                      <a:endParaRPr sz="900" dirty="0">
                        <a:latin typeface="Calibri"/>
                        <a:cs typeface="Calibri"/>
                      </a:endParaRPr>
                    </a:p>
                  </a:txBody>
                  <a:tcPr marL="0" marR="0" marT="78740" marB="0">
                    <a:lnB w="57150">
                      <a:solidFill>
                        <a:srgbClr val="FFFFFF"/>
                      </a:solidFill>
                      <a:prstDash val="solid"/>
                    </a:lnB>
                    <a:solidFill>
                      <a:srgbClr val="F2DFC9"/>
                    </a:solidFill>
                  </a:tcPr>
                </a:tc>
                <a:tc>
                  <a:txBody>
                    <a:bodyPr/>
                    <a:lstStyle/>
                    <a:p>
                      <a:pPr marL="250825" marR="180975" indent="-197485">
                        <a:lnSpc>
                          <a:spcPct val="92200"/>
                        </a:lnSpc>
                        <a:spcBef>
                          <a:spcPts val="610"/>
                        </a:spcBef>
                      </a:pPr>
                      <a:r>
                        <a:rPr sz="900" b="1" spc="-5" dirty="0">
                          <a:solidFill>
                            <a:srgbClr val="C6692A"/>
                          </a:solidFill>
                          <a:latin typeface="Trebuchet MS"/>
                          <a:cs typeface="Trebuchet MS"/>
                        </a:rPr>
                        <a:t>C1</a:t>
                      </a:r>
                      <a:r>
                        <a:rPr sz="900" b="1" dirty="0">
                          <a:solidFill>
                            <a:srgbClr val="C6692A"/>
                          </a:solidFill>
                          <a:latin typeface="Trebuchet MS"/>
                          <a:cs typeface="Trebuchet MS"/>
                        </a:rPr>
                        <a:t>6 </a:t>
                      </a:r>
                      <a:r>
                        <a:rPr sz="900" spc="-5" dirty="0">
                          <a:solidFill>
                            <a:srgbClr val="4C4D4F"/>
                          </a:solidFill>
                          <a:latin typeface="Calibri"/>
                          <a:cs typeface="Calibri"/>
                        </a:rPr>
                        <a:t>Estr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eg</a:t>
                      </a:r>
                      <a:r>
                        <a:rPr sz="900" spc="5" dirty="0">
                          <a:solidFill>
                            <a:srgbClr val="4C4D4F"/>
                          </a:solidFill>
                          <a:latin typeface="Calibri"/>
                          <a:cs typeface="Calibri"/>
                        </a:rPr>
                        <a:t>i</a:t>
                      </a:r>
                      <a:r>
                        <a:rPr sz="900" dirty="0">
                          <a:solidFill>
                            <a:srgbClr val="4C4D4F"/>
                          </a:solidFill>
                          <a:latin typeface="Calibri"/>
                          <a:cs typeface="Calibri"/>
                        </a:rPr>
                        <a:t>a</a:t>
                      </a:r>
                      <a:r>
                        <a:rPr sz="900" spc="-5" dirty="0">
                          <a:solidFill>
                            <a:srgbClr val="4C4D4F"/>
                          </a:solidFill>
                          <a:latin typeface="Calibri"/>
                          <a:cs typeface="Calibri"/>
                        </a:rPr>
                        <a:t> 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  </a:t>
                      </a:r>
                      <a:r>
                        <a:rPr sz="900" dirty="0">
                          <a:solidFill>
                            <a:srgbClr val="4C4D4F"/>
                          </a:solidFill>
                          <a:latin typeface="Calibri"/>
                          <a:cs typeface="Calibri"/>
                        </a:rPr>
                        <a:t>de </a:t>
                      </a:r>
                      <a:r>
                        <a:rPr sz="900" spc="-5" dirty="0">
                          <a:solidFill>
                            <a:srgbClr val="4C4D4F"/>
                          </a:solidFill>
                          <a:latin typeface="Calibri"/>
                          <a:cs typeface="Calibri"/>
                        </a:rPr>
                        <a:t>Inteligencia </a:t>
                      </a:r>
                      <a:r>
                        <a:rPr sz="900" dirty="0">
                          <a:solidFill>
                            <a:srgbClr val="4C4D4F"/>
                          </a:solidFill>
                          <a:latin typeface="Calibri"/>
                          <a:cs typeface="Calibri"/>
                        </a:rPr>
                        <a:t> </a:t>
                      </a:r>
                      <a:r>
                        <a:rPr sz="900" spc="-5" dirty="0">
                          <a:solidFill>
                            <a:srgbClr val="4C4D4F"/>
                          </a:solidFill>
                          <a:latin typeface="Calibri"/>
                          <a:cs typeface="Calibri"/>
                        </a:rPr>
                        <a:t>Artificial</a:t>
                      </a:r>
                      <a:endParaRPr sz="900" dirty="0">
                        <a:latin typeface="Calibri"/>
                        <a:cs typeface="Calibri"/>
                      </a:endParaRPr>
                    </a:p>
                    <a:p>
                      <a:pPr marL="52705">
                        <a:lnSpc>
                          <a:spcPts val="1045"/>
                        </a:lnSpc>
                        <a:spcBef>
                          <a:spcPts val="215"/>
                        </a:spcBef>
                      </a:pPr>
                      <a:r>
                        <a:rPr sz="900" b="1" spc="-5" dirty="0">
                          <a:solidFill>
                            <a:srgbClr val="C6692A"/>
                          </a:solidFill>
                          <a:latin typeface="Trebuchet MS"/>
                          <a:cs typeface="Trebuchet MS"/>
                        </a:rPr>
                        <a:t>C1</a:t>
                      </a:r>
                      <a:r>
                        <a:rPr sz="900" b="1" dirty="0">
                          <a:solidFill>
                            <a:srgbClr val="C6692A"/>
                          </a:solidFill>
                          <a:latin typeface="Trebuchet MS"/>
                          <a:cs typeface="Trebuchet MS"/>
                        </a:rPr>
                        <a:t>7</a:t>
                      </a:r>
                      <a:r>
                        <a:rPr sz="900" b="1" spc="10"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efo</a:t>
                      </a:r>
                      <a:r>
                        <a:rPr sz="900" spc="-5" dirty="0">
                          <a:solidFill>
                            <a:srgbClr val="4C4D4F"/>
                          </a:solidFill>
                          <a:latin typeface="Calibri"/>
                          <a:cs typeface="Calibri"/>
                        </a:rPr>
                        <a:t>r</a:t>
                      </a:r>
                      <a:r>
                        <a:rPr sz="900" spc="5" dirty="0">
                          <a:solidFill>
                            <a:srgbClr val="4C4D4F"/>
                          </a:solidFill>
                          <a:latin typeface="Calibri"/>
                          <a:cs typeface="Calibri"/>
                        </a:rPr>
                        <a:t>m</a:t>
                      </a:r>
                      <a:r>
                        <a:rPr sz="900" dirty="0">
                          <a:solidFill>
                            <a:srgbClr val="4C4D4F"/>
                          </a:solidFill>
                          <a:latin typeface="Calibri"/>
                          <a:cs typeface="Calibri"/>
                        </a:rPr>
                        <a:t>a</a:t>
                      </a:r>
                      <a:endParaRPr sz="900" dirty="0">
                        <a:latin typeface="Calibri"/>
                        <a:cs typeface="Calibri"/>
                      </a:endParaRPr>
                    </a:p>
                    <a:p>
                      <a:pPr marL="250825" marR="95250">
                        <a:lnSpc>
                          <a:spcPct val="92400"/>
                        </a:lnSpc>
                        <a:spcBef>
                          <a:spcPts val="45"/>
                        </a:spcBef>
                      </a:pPr>
                      <a:r>
                        <a:rPr sz="900" spc="-5" dirty="0">
                          <a:solidFill>
                            <a:srgbClr val="4C4D4F"/>
                          </a:solidFill>
                          <a:latin typeface="Calibri"/>
                          <a:cs typeface="Calibri"/>
                        </a:rPr>
                        <a:t>institucional</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 </a:t>
                      </a:r>
                      <a:r>
                        <a:rPr sz="900" spc="-5" dirty="0">
                          <a:solidFill>
                            <a:srgbClr val="4C4D4F"/>
                          </a:solidFill>
                          <a:latin typeface="Calibri"/>
                          <a:cs typeface="Calibri"/>
                        </a:rPr>
                        <a:t>fortalecimiento</a:t>
                      </a:r>
                      <a:r>
                        <a:rPr sz="900" spc="5" dirty="0">
                          <a:solidFill>
                            <a:srgbClr val="4C4D4F"/>
                          </a:solidFill>
                          <a:latin typeface="Calibri"/>
                          <a:cs typeface="Calibri"/>
                        </a:rPr>
                        <a:t> de </a:t>
                      </a:r>
                      <a:r>
                        <a:rPr sz="900" spc="10" dirty="0">
                          <a:solidFill>
                            <a:srgbClr val="4C4D4F"/>
                          </a:solidFill>
                          <a:latin typeface="Calibri"/>
                          <a:cs typeface="Calibri"/>
                        </a:rPr>
                        <a:t> </a:t>
                      </a:r>
                      <a:r>
                        <a:rPr sz="900" spc="-5" dirty="0">
                          <a:solidFill>
                            <a:srgbClr val="4C4D4F"/>
                          </a:solidFill>
                          <a:latin typeface="Calibri"/>
                          <a:cs typeface="Calibri"/>
                        </a:rPr>
                        <a:t>las capacidades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25" dirty="0">
                          <a:solidFill>
                            <a:srgbClr val="4C4D4F"/>
                          </a:solidFill>
                          <a:latin typeface="Calibri"/>
                          <a:cs typeface="Calibri"/>
                        </a:rPr>
                        <a:t> </a:t>
                      </a:r>
                      <a:r>
                        <a:rPr sz="900" spc="-5" dirty="0">
                          <a:solidFill>
                            <a:srgbClr val="4C4D4F"/>
                          </a:solidFill>
                          <a:latin typeface="Calibri"/>
                          <a:cs typeface="Calibri"/>
                        </a:rPr>
                        <a:t>nacional </a:t>
                      </a:r>
                      <a:r>
                        <a:rPr sz="900" dirty="0">
                          <a:solidFill>
                            <a:srgbClr val="4C4D4F"/>
                          </a:solidFill>
                          <a:latin typeface="Calibri"/>
                          <a:cs typeface="Calibri"/>
                        </a:rPr>
                        <a:t>de </a:t>
                      </a:r>
                      <a:r>
                        <a:rPr sz="900" spc="5" dirty="0">
                          <a:solidFill>
                            <a:srgbClr val="4C4D4F"/>
                          </a:solidFill>
                          <a:latin typeface="Calibri"/>
                          <a:cs typeface="Calibri"/>
                        </a:rPr>
                        <a:t> </a:t>
                      </a:r>
                      <a:r>
                        <a:rPr sz="900" dirty="0">
                          <a:solidFill>
                            <a:srgbClr val="4C4D4F"/>
                          </a:solidFill>
                          <a:latin typeface="Calibri"/>
                          <a:cs typeface="Calibri"/>
                        </a:rPr>
                        <a:t>ciencia,</a:t>
                      </a:r>
                      <a:r>
                        <a:rPr sz="900" spc="5" dirty="0">
                          <a:solidFill>
                            <a:srgbClr val="4C4D4F"/>
                          </a:solidFill>
                          <a:latin typeface="Calibri"/>
                          <a:cs typeface="Calibri"/>
                        </a:rPr>
                        <a:t> </a:t>
                      </a:r>
                      <a:r>
                        <a:rPr sz="900" spc="-5" dirty="0">
                          <a:solidFill>
                            <a:srgbClr val="4C4D4F"/>
                          </a:solidFill>
                          <a:latin typeface="Calibri"/>
                          <a:cs typeface="Calibri"/>
                        </a:rPr>
                        <a:t>tecnología </a:t>
                      </a:r>
                      <a:r>
                        <a:rPr sz="900" dirty="0">
                          <a:solidFill>
                            <a:srgbClr val="4C4D4F"/>
                          </a:solidFill>
                          <a:latin typeface="Calibri"/>
                          <a:cs typeface="Calibri"/>
                        </a:rPr>
                        <a:t>e </a:t>
                      </a:r>
                      <a:r>
                        <a:rPr sz="900" spc="-190" dirty="0">
                          <a:solidFill>
                            <a:srgbClr val="4C4D4F"/>
                          </a:solidFill>
                          <a:latin typeface="Calibri"/>
                          <a:cs typeface="Calibri"/>
                        </a:rPr>
                        <a:t> </a:t>
                      </a:r>
                      <a:r>
                        <a:rPr sz="900" dirty="0">
                          <a:solidFill>
                            <a:srgbClr val="4C4D4F"/>
                          </a:solidFill>
                          <a:latin typeface="Calibri"/>
                          <a:cs typeface="Calibri"/>
                        </a:rPr>
                        <a:t>innovación</a:t>
                      </a:r>
                      <a:endParaRPr sz="900" dirty="0">
                        <a:latin typeface="Calibri"/>
                        <a:cs typeface="Calibri"/>
                      </a:endParaRPr>
                    </a:p>
                    <a:p>
                      <a:pPr marL="251460" marR="132715" indent="-198755">
                        <a:lnSpc>
                          <a:spcPct val="92800"/>
                        </a:lnSpc>
                        <a:spcBef>
                          <a:spcPts val="295"/>
                        </a:spcBef>
                      </a:pPr>
                      <a:r>
                        <a:rPr sz="900" b="1" spc="-5" dirty="0">
                          <a:solidFill>
                            <a:srgbClr val="C6692A"/>
                          </a:solidFill>
                          <a:latin typeface="Trebuchet MS"/>
                          <a:cs typeface="Trebuchet MS"/>
                        </a:rPr>
                        <a:t>C1</a:t>
                      </a:r>
                      <a:r>
                        <a:rPr sz="900" b="1" dirty="0">
                          <a:solidFill>
                            <a:srgbClr val="C6692A"/>
                          </a:solidFill>
                          <a:latin typeface="Trebuchet MS"/>
                          <a:cs typeface="Trebuchet MS"/>
                        </a:rPr>
                        <a:t>8</a:t>
                      </a:r>
                      <a:r>
                        <a:rPr sz="900" b="1" spc="5" dirty="0">
                          <a:solidFill>
                            <a:srgbClr val="C6692A"/>
                          </a:solidFill>
                          <a:latin typeface="Trebuchet MS"/>
                          <a:cs typeface="Trebuchet MS"/>
                        </a:rPr>
                        <a:t> </a:t>
                      </a:r>
                      <a:r>
                        <a:rPr sz="900" spc="-5" dirty="0">
                          <a:solidFill>
                            <a:srgbClr val="4C4D4F"/>
                          </a:solidFill>
                          <a:latin typeface="Calibri"/>
                          <a:cs typeface="Calibri"/>
                        </a:rPr>
                        <a:t>R</a:t>
                      </a:r>
                      <a:r>
                        <a:rPr sz="900" dirty="0">
                          <a:solidFill>
                            <a:srgbClr val="4C4D4F"/>
                          </a:solidFill>
                          <a:latin typeface="Calibri"/>
                          <a:cs typeface="Calibri"/>
                        </a:rPr>
                        <a:t>eno</a:t>
                      </a:r>
                      <a:r>
                        <a:rPr sz="900" spc="5" dirty="0">
                          <a:solidFill>
                            <a:srgbClr val="4C4D4F"/>
                          </a:solidFill>
                          <a:latin typeface="Calibri"/>
                          <a:cs typeface="Calibri"/>
                        </a:rPr>
                        <a:t>v</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20" dirty="0">
                          <a:solidFill>
                            <a:srgbClr val="4C4D4F"/>
                          </a:solidFill>
                          <a:latin typeface="Calibri"/>
                          <a:cs typeface="Calibri"/>
                        </a:rPr>
                        <a:t> </a:t>
                      </a:r>
                      <a:r>
                        <a:rPr sz="900" dirty="0">
                          <a:solidFill>
                            <a:srgbClr val="4C4D4F"/>
                          </a:solidFill>
                          <a:latin typeface="Calibri"/>
                          <a:cs typeface="Calibri"/>
                        </a:rPr>
                        <a:t>y  ampliación</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las </a:t>
                      </a:r>
                      <a:r>
                        <a:rPr sz="900" dirty="0">
                          <a:solidFill>
                            <a:srgbClr val="4C4D4F"/>
                          </a:solidFill>
                          <a:latin typeface="Calibri"/>
                          <a:cs typeface="Calibri"/>
                        </a:rPr>
                        <a:t> </a:t>
                      </a:r>
                      <a:r>
                        <a:rPr sz="900" spc="-5" dirty="0">
                          <a:solidFill>
                            <a:srgbClr val="4C4D4F"/>
                          </a:solidFill>
                          <a:latin typeface="Calibri"/>
                          <a:cs typeface="Calibri"/>
                        </a:rPr>
                        <a:t>capacidades </a:t>
                      </a:r>
                      <a:r>
                        <a:rPr sz="900" dirty="0">
                          <a:solidFill>
                            <a:srgbClr val="4C4D4F"/>
                          </a:solidFill>
                          <a:latin typeface="Calibri"/>
                          <a:cs typeface="Calibri"/>
                        </a:rPr>
                        <a:t>del </a:t>
                      </a:r>
                      <a:r>
                        <a:rPr sz="900" spc="5" dirty="0">
                          <a:solidFill>
                            <a:srgbClr val="4C4D4F"/>
                          </a:solidFill>
                          <a:latin typeface="Calibri"/>
                          <a:cs typeface="Calibri"/>
                        </a:rPr>
                        <a:t> </a:t>
                      </a:r>
                      <a:r>
                        <a:rPr sz="900" spc="-5" dirty="0">
                          <a:solidFill>
                            <a:srgbClr val="4C4D4F"/>
                          </a:solidFill>
                          <a:latin typeface="Calibri"/>
                          <a:cs typeface="Calibri"/>
                        </a:rPr>
                        <a:t>Sistema</a:t>
                      </a:r>
                      <a:r>
                        <a:rPr sz="900" spc="-40" dirty="0">
                          <a:solidFill>
                            <a:srgbClr val="4C4D4F"/>
                          </a:solidFill>
                          <a:latin typeface="Calibri"/>
                          <a:cs typeface="Calibri"/>
                        </a:rPr>
                        <a:t> </a:t>
                      </a:r>
                      <a:r>
                        <a:rPr sz="900" spc="-5" dirty="0">
                          <a:solidFill>
                            <a:srgbClr val="4C4D4F"/>
                          </a:solidFill>
                          <a:latin typeface="Calibri"/>
                          <a:cs typeface="Calibri"/>
                        </a:rPr>
                        <a:t>Nacional</a:t>
                      </a:r>
                      <a:r>
                        <a:rPr sz="900" spc="-20"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Salud</a:t>
                      </a:r>
                      <a:endParaRPr sz="900" dirty="0">
                        <a:latin typeface="Calibri"/>
                        <a:cs typeface="Calibri"/>
                      </a:endParaRPr>
                    </a:p>
                  </a:txBody>
                  <a:tcPr marL="0" marR="0" marT="77470" marB="0">
                    <a:lnB w="57150">
                      <a:solidFill>
                        <a:srgbClr val="FFFFFF"/>
                      </a:solidFill>
                      <a:prstDash val="solid"/>
                    </a:lnB>
                    <a:solidFill>
                      <a:srgbClr val="F1D7C4"/>
                    </a:solidFill>
                  </a:tcPr>
                </a:tc>
                <a:tc>
                  <a:txBody>
                    <a:bodyPr/>
                    <a:lstStyle/>
                    <a:p>
                      <a:pPr marL="53975">
                        <a:lnSpc>
                          <a:spcPts val="1030"/>
                        </a:lnSpc>
                        <a:spcBef>
                          <a:spcPts val="525"/>
                        </a:spcBef>
                      </a:pPr>
                      <a:r>
                        <a:rPr sz="900" b="1" spc="-5" dirty="0">
                          <a:solidFill>
                            <a:srgbClr val="BE3631"/>
                          </a:solidFill>
                          <a:latin typeface="Trebuchet MS"/>
                          <a:cs typeface="Trebuchet MS"/>
                        </a:rPr>
                        <a:t>C1</a:t>
                      </a:r>
                      <a:r>
                        <a:rPr sz="900" b="1" dirty="0">
                          <a:solidFill>
                            <a:srgbClr val="BE3631"/>
                          </a:solidFill>
                          <a:latin typeface="Trebuchet MS"/>
                          <a:cs typeface="Trebuchet MS"/>
                        </a:rPr>
                        <a:t>9</a:t>
                      </a:r>
                      <a:r>
                        <a:rPr sz="900" b="1" spc="-10" dirty="0">
                          <a:solidFill>
                            <a:srgbClr val="BE3631"/>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a:t>
                      </a:r>
                      <a:r>
                        <a:rPr sz="900" spc="-5" dirty="0">
                          <a:solidFill>
                            <a:srgbClr val="4C4D4F"/>
                          </a:solidFill>
                          <a:latin typeface="Calibri"/>
                          <a:cs typeface="Calibri"/>
                        </a:rPr>
                        <a:t>Nac</a:t>
                      </a:r>
                      <a:r>
                        <a:rPr sz="900" spc="10" dirty="0">
                          <a:solidFill>
                            <a:srgbClr val="4C4D4F"/>
                          </a:solidFill>
                          <a:latin typeface="Calibri"/>
                          <a:cs typeface="Calibri"/>
                        </a:rPr>
                        <a:t>i</a:t>
                      </a:r>
                      <a:r>
                        <a:rPr sz="900" spc="5" dirty="0">
                          <a:solidFill>
                            <a:srgbClr val="4C4D4F"/>
                          </a:solidFill>
                          <a:latin typeface="Calibri"/>
                          <a:cs typeface="Calibri"/>
                        </a:rPr>
                        <a:t>on</a:t>
                      </a:r>
                      <a:r>
                        <a:rPr sz="900" spc="-5" dirty="0">
                          <a:solidFill>
                            <a:srgbClr val="4C4D4F"/>
                          </a:solidFill>
                          <a:latin typeface="Calibri"/>
                          <a:cs typeface="Calibri"/>
                        </a:rPr>
                        <a:t>al</a:t>
                      </a:r>
                      <a:endParaRPr sz="900" dirty="0">
                        <a:latin typeface="Calibri"/>
                        <a:cs typeface="Calibri"/>
                      </a:endParaRPr>
                    </a:p>
                    <a:p>
                      <a:pPr marL="251460" marR="271780">
                        <a:lnSpc>
                          <a:spcPts val="1010"/>
                        </a:lnSpc>
                        <a:spcBef>
                          <a:spcPts val="40"/>
                        </a:spcBef>
                      </a:pPr>
                      <a:r>
                        <a:rPr sz="900" dirty="0">
                          <a:solidFill>
                            <a:srgbClr val="4C4D4F"/>
                          </a:solidFill>
                          <a:latin typeface="Calibri"/>
                          <a:cs typeface="Calibri"/>
                        </a:rPr>
                        <a:t>de</a:t>
                      </a:r>
                      <a:r>
                        <a:rPr sz="900" spc="-50" dirty="0">
                          <a:solidFill>
                            <a:srgbClr val="4C4D4F"/>
                          </a:solidFill>
                          <a:latin typeface="Calibri"/>
                          <a:cs typeface="Calibri"/>
                        </a:rPr>
                        <a:t> </a:t>
                      </a:r>
                      <a:r>
                        <a:rPr sz="900" spc="-5" dirty="0">
                          <a:solidFill>
                            <a:srgbClr val="4C4D4F"/>
                          </a:solidFill>
                          <a:latin typeface="Calibri"/>
                          <a:cs typeface="Calibri"/>
                        </a:rPr>
                        <a:t>Competencias </a:t>
                      </a:r>
                      <a:r>
                        <a:rPr sz="900" spc="-190" dirty="0">
                          <a:solidFill>
                            <a:srgbClr val="4C4D4F"/>
                          </a:solidFill>
                          <a:latin typeface="Calibri"/>
                          <a:cs typeface="Calibri"/>
                        </a:rPr>
                        <a:t> </a:t>
                      </a:r>
                      <a:r>
                        <a:rPr sz="900" dirty="0">
                          <a:solidFill>
                            <a:srgbClr val="4C4D4F"/>
                          </a:solidFill>
                          <a:latin typeface="Calibri"/>
                          <a:cs typeface="Calibri"/>
                        </a:rPr>
                        <a:t>Digitales</a:t>
                      </a:r>
                      <a:endParaRPr sz="900" dirty="0">
                        <a:latin typeface="Calibri"/>
                        <a:cs typeface="Calibri"/>
                      </a:endParaRPr>
                    </a:p>
                    <a:p>
                      <a:pPr marL="251460">
                        <a:lnSpc>
                          <a:spcPts val="985"/>
                        </a:lnSpc>
                      </a:pPr>
                      <a:r>
                        <a:rPr sz="900" spc="-5" dirty="0">
                          <a:solidFill>
                            <a:srgbClr val="4C4D4F"/>
                          </a:solidFill>
                          <a:latin typeface="Calibri"/>
                          <a:cs typeface="Calibri"/>
                        </a:rPr>
                        <a:t>(digital</a:t>
                      </a:r>
                      <a:r>
                        <a:rPr sz="900" spc="-30" dirty="0">
                          <a:solidFill>
                            <a:srgbClr val="4C4D4F"/>
                          </a:solidFill>
                          <a:latin typeface="Calibri"/>
                          <a:cs typeface="Calibri"/>
                        </a:rPr>
                        <a:t> </a:t>
                      </a:r>
                      <a:r>
                        <a:rPr sz="900" spc="5" dirty="0">
                          <a:solidFill>
                            <a:srgbClr val="4C4D4F"/>
                          </a:solidFill>
                          <a:latin typeface="Calibri"/>
                          <a:cs typeface="Calibri"/>
                        </a:rPr>
                        <a:t>skills)</a:t>
                      </a:r>
                      <a:endParaRPr sz="900" dirty="0">
                        <a:latin typeface="Calibri"/>
                        <a:cs typeface="Calibri"/>
                      </a:endParaRPr>
                    </a:p>
                    <a:p>
                      <a:pPr marL="250825" marR="26034" indent="-198120">
                        <a:lnSpc>
                          <a:spcPct val="92200"/>
                        </a:lnSpc>
                        <a:spcBef>
                          <a:spcPts val="305"/>
                        </a:spcBef>
                      </a:pPr>
                      <a:r>
                        <a:rPr sz="900" b="1" spc="-5" dirty="0">
                          <a:solidFill>
                            <a:srgbClr val="BE3631"/>
                          </a:solidFill>
                          <a:latin typeface="Trebuchet MS"/>
                          <a:cs typeface="Trebuchet MS"/>
                        </a:rPr>
                        <a:t>C2</a:t>
                      </a:r>
                      <a:r>
                        <a:rPr sz="900" b="1" dirty="0">
                          <a:solidFill>
                            <a:srgbClr val="BE3631"/>
                          </a:solidFill>
                          <a:latin typeface="Trebuchet MS"/>
                          <a:cs typeface="Trebuchet MS"/>
                        </a:rPr>
                        <a:t>0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10" dirty="0">
                          <a:solidFill>
                            <a:srgbClr val="4C4D4F"/>
                          </a:solidFill>
                          <a:latin typeface="Calibri"/>
                          <a:cs typeface="Calibri"/>
                        </a:rPr>
                        <a:t> </a:t>
                      </a:r>
                      <a:r>
                        <a:rPr sz="900" dirty="0">
                          <a:solidFill>
                            <a:srgbClr val="4C4D4F"/>
                          </a:solidFill>
                          <a:latin typeface="Calibri"/>
                          <a:cs typeface="Calibri"/>
                        </a:rPr>
                        <a:t>e</a:t>
                      </a:r>
                      <a:r>
                        <a:rPr sz="900" spc="-5" dirty="0">
                          <a:solidFill>
                            <a:srgbClr val="4C4D4F"/>
                          </a:solidFill>
                          <a:latin typeface="Calibri"/>
                          <a:cs typeface="Calibri"/>
                        </a:rPr>
                        <a:t>str</a:t>
                      </a:r>
                      <a:r>
                        <a:rPr sz="900" spc="-10" dirty="0">
                          <a:solidFill>
                            <a:srgbClr val="4C4D4F"/>
                          </a:solidFill>
                          <a:latin typeface="Calibri"/>
                          <a:cs typeface="Calibri"/>
                        </a:rPr>
                        <a:t>a</a:t>
                      </a:r>
                      <a:r>
                        <a:rPr sz="900" spc="-5" dirty="0">
                          <a:solidFill>
                            <a:srgbClr val="4C4D4F"/>
                          </a:solidFill>
                          <a:latin typeface="Calibri"/>
                          <a:cs typeface="Calibri"/>
                        </a:rPr>
                        <a:t>t</a:t>
                      </a:r>
                      <a:r>
                        <a:rPr sz="900" dirty="0">
                          <a:solidFill>
                            <a:srgbClr val="4C4D4F"/>
                          </a:solidFill>
                          <a:latin typeface="Calibri"/>
                          <a:cs typeface="Calibri"/>
                        </a:rPr>
                        <a:t>ég</a:t>
                      </a:r>
                      <a:r>
                        <a:rPr sz="900" spc="5" dirty="0">
                          <a:solidFill>
                            <a:srgbClr val="4C4D4F"/>
                          </a:solidFill>
                          <a:latin typeface="Calibri"/>
                          <a:cs typeface="Calibri"/>
                        </a:rPr>
                        <a:t>i</a:t>
                      </a:r>
                      <a:r>
                        <a:rPr sz="900" spc="-10" dirty="0">
                          <a:solidFill>
                            <a:srgbClr val="4C4D4F"/>
                          </a:solidFill>
                          <a:latin typeface="Calibri"/>
                          <a:cs typeface="Calibri"/>
                        </a:rPr>
                        <a:t>c</a:t>
                      </a:r>
                      <a:r>
                        <a:rPr sz="900" dirty="0">
                          <a:solidFill>
                            <a:srgbClr val="4C4D4F"/>
                          </a:solidFill>
                          <a:latin typeface="Calibri"/>
                          <a:cs typeface="Calibri"/>
                        </a:rPr>
                        <a:t>o</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impulso</a:t>
                      </a:r>
                      <a:r>
                        <a:rPr sz="900" spc="10" dirty="0">
                          <a:solidFill>
                            <a:srgbClr val="4C4D4F"/>
                          </a:solidFill>
                          <a:latin typeface="Calibri"/>
                          <a:cs typeface="Calibri"/>
                        </a:rPr>
                        <a:t> </a:t>
                      </a:r>
                      <a:r>
                        <a:rPr sz="900" dirty="0">
                          <a:solidFill>
                            <a:srgbClr val="4C4D4F"/>
                          </a:solidFill>
                          <a:latin typeface="Calibri"/>
                          <a:cs typeface="Calibri"/>
                        </a:rPr>
                        <a:t>de la </a:t>
                      </a:r>
                      <a:r>
                        <a:rPr sz="900" spc="5" dirty="0">
                          <a:solidFill>
                            <a:srgbClr val="4C4D4F"/>
                          </a:solidFill>
                          <a:latin typeface="Calibri"/>
                          <a:cs typeface="Calibri"/>
                        </a:rPr>
                        <a:t> </a:t>
                      </a:r>
                      <a:r>
                        <a:rPr sz="900" spc="-5" dirty="0">
                          <a:solidFill>
                            <a:srgbClr val="4C4D4F"/>
                          </a:solidFill>
                          <a:latin typeface="Calibri"/>
                          <a:cs typeface="Calibri"/>
                        </a:rPr>
                        <a:t>Formación</a:t>
                      </a:r>
                      <a:r>
                        <a:rPr sz="900" spc="-40" dirty="0">
                          <a:solidFill>
                            <a:srgbClr val="4C4D4F"/>
                          </a:solidFill>
                          <a:latin typeface="Calibri"/>
                          <a:cs typeface="Calibri"/>
                        </a:rPr>
                        <a:t> </a:t>
                      </a:r>
                      <a:r>
                        <a:rPr sz="900" dirty="0">
                          <a:solidFill>
                            <a:srgbClr val="4C4D4F"/>
                          </a:solidFill>
                          <a:latin typeface="Calibri"/>
                          <a:cs typeface="Calibri"/>
                        </a:rPr>
                        <a:t>Profesional</a:t>
                      </a:r>
                      <a:endParaRPr sz="900" dirty="0">
                        <a:latin typeface="Calibri"/>
                        <a:cs typeface="Calibri"/>
                      </a:endParaRPr>
                    </a:p>
                    <a:p>
                      <a:pPr marL="251460" marR="195580" indent="-198755">
                        <a:lnSpc>
                          <a:spcPct val="92600"/>
                        </a:lnSpc>
                        <a:spcBef>
                          <a:spcPts val="295"/>
                        </a:spcBef>
                      </a:pPr>
                      <a:r>
                        <a:rPr sz="900" b="1" spc="-5" dirty="0">
                          <a:solidFill>
                            <a:srgbClr val="BE3631"/>
                          </a:solidFill>
                          <a:latin typeface="Trebuchet MS"/>
                          <a:cs typeface="Trebuchet MS"/>
                        </a:rPr>
                        <a:t>C2</a:t>
                      </a:r>
                      <a:r>
                        <a:rPr sz="900" b="1" dirty="0">
                          <a:solidFill>
                            <a:srgbClr val="BE3631"/>
                          </a:solidFill>
                          <a:latin typeface="Trebuchet MS"/>
                          <a:cs typeface="Trebuchet MS"/>
                        </a:rPr>
                        <a:t>1</a:t>
                      </a:r>
                      <a:r>
                        <a:rPr sz="900" b="1" spc="5" dirty="0">
                          <a:solidFill>
                            <a:srgbClr val="BE3631"/>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ode</a:t>
                      </a:r>
                      <a:r>
                        <a:rPr sz="900" spc="-5" dirty="0">
                          <a:solidFill>
                            <a:srgbClr val="4C4D4F"/>
                          </a:solidFill>
                          <a:latin typeface="Calibri"/>
                          <a:cs typeface="Calibri"/>
                        </a:rPr>
                        <a:t>r</a:t>
                      </a:r>
                      <a:r>
                        <a:rPr sz="900" dirty="0">
                          <a:solidFill>
                            <a:srgbClr val="4C4D4F"/>
                          </a:solidFill>
                          <a:latin typeface="Calibri"/>
                          <a:cs typeface="Calibri"/>
                        </a:rPr>
                        <a:t>n</a:t>
                      </a:r>
                      <a:r>
                        <a:rPr sz="900" spc="5" dirty="0">
                          <a:solidFill>
                            <a:srgbClr val="4C4D4F"/>
                          </a:solidFill>
                          <a:latin typeface="Calibri"/>
                          <a:cs typeface="Calibri"/>
                        </a:rPr>
                        <a:t>i</a:t>
                      </a:r>
                      <a:r>
                        <a:rPr sz="900" spc="-10" dirty="0">
                          <a:solidFill>
                            <a:srgbClr val="4C4D4F"/>
                          </a:solidFill>
                          <a:latin typeface="Calibri"/>
                          <a:cs typeface="Calibri"/>
                        </a:rPr>
                        <a:t>zac</a:t>
                      </a:r>
                      <a:r>
                        <a:rPr sz="900" spc="5" dirty="0">
                          <a:solidFill>
                            <a:srgbClr val="4C4D4F"/>
                          </a:solidFill>
                          <a:latin typeface="Calibri"/>
                          <a:cs typeface="Calibri"/>
                        </a:rPr>
                        <a:t>i</a:t>
                      </a:r>
                      <a:r>
                        <a:rPr sz="900" dirty="0">
                          <a:solidFill>
                            <a:srgbClr val="4C4D4F"/>
                          </a:solidFill>
                          <a:latin typeface="Calibri"/>
                          <a:cs typeface="Calibri"/>
                        </a:rPr>
                        <a:t>ón</a:t>
                      </a:r>
                      <a:r>
                        <a:rPr sz="900" spc="10" dirty="0">
                          <a:solidFill>
                            <a:srgbClr val="4C4D4F"/>
                          </a:solidFill>
                          <a:latin typeface="Calibri"/>
                          <a:cs typeface="Calibri"/>
                        </a:rPr>
                        <a:t> </a:t>
                      </a:r>
                      <a:r>
                        <a:rPr sz="900" dirty="0">
                          <a:solidFill>
                            <a:srgbClr val="4C4D4F"/>
                          </a:solidFill>
                          <a:latin typeface="Calibri"/>
                          <a:cs typeface="Calibri"/>
                        </a:rPr>
                        <a:t>y  </a:t>
                      </a:r>
                      <a:r>
                        <a:rPr sz="900" spc="-5" dirty="0">
                          <a:solidFill>
                            <a:srgbClr val="4C4D4F"/>
                          </a:solidFill>
                          <a:latin typeface="Calibri"/>
                          <a:cs typeface="Calibri"/>
                        </a:rPr>
                        <a:t>digitalización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sistema</a:t>
                      </a:r>
                      <a:r>
                        <a:rPr sz="900" spc="10" dirty="0">
                          <a:solidFill>
                            <a:srgbClr val="4C4D4F"/>
                          </a:solidFill>
                          <a:latin typeface="Calibri"/>
                          <a:cs typeface="Calibri"/>
                        </a:rPr>
                        <a:t> </a:t>
                      </a:r>
                      <a:r>
                        <a:rPr sz="900" spc="-5" dirty="0">
                          <a:solidFill>
                            <a:srgbClr val="4C4D4F"/>
                          </a:solidFill>
                          <a:latin typeface="Calibri"/>
                          <a:cs typeface="Calibri"/>
                        </a:rPr>
                        <a:t>educativo, </a:t>
                      </a:r>
                      <a:r>
                        <a:rPr sz="900" spc="-190" dirty="0">
                          <a:solidFill>
                            <a:srgbClr val="4C4D4F"/>
                          </a:solidFill>
                          <a:latin typeface="Calibri"/>
                          <a:cs typeface="Calibri"/>
                        </a:rPr>
                        <a:t> </a:t>
                      </a:r>
                      <a:r>
                        <a:rPr sz="900" spc="5" dirty="0">
                          <a:solidFill>
                            <a:srgbClr val="4C4D4F"/>
                          </a:solidFill>
                          <a:latin typeface="Calibri"/>
                          <a:cs typeface="Calibri"/>
                        </a:rPr>
                        <a:t>incluida</a:t>
                      </a:r>
                      <a:endParaRPr sz="900" dirty="0">
                        <a:latin typeface="Calibri"/>
                        <a:cs typeface="Calibri"/>
                      </a:endParaRPr>
                    </a:p>
                    <a:p>
                      <a:pPr marL="251460" marR="215900">
                        <a:lnSpc>
                          <a:spcPct val="92200"/>
                        </a:lnSpc>
                        <a:spcBef>
                          <a:spcPts val="10"/>
                        </a:spcBef>
                      </a:pPr>
                      <a:r>
                        <a:rPr sz="900" dirty="0">
                          <a:solidFill>
                            <a:srgbClr val="4C4D4F"/>
                          </a:solidFill>
                          <a:latin typeface="Calibri"/>
                          <a:cs typeface="Calibri"/>
                        </a:rPr>
                        <a:t>la </a:t>
                      </a:r>
                      <a:r>
                        <a:rPr sz="900" spc="-5" dirty="0">
                          <a:solidFill>
                            <a:srgbClr val="4C4D4F"/>
                          </a:solidFill>
                          <a:latin typeface="Calibri"/>
                          <a:cs typeface="Calibri"/>
                        </a:rPr>
                        <a:t>educación </a:t>
                      </a:r>
                      <a:r>
                        <a:rPr sz="900" dirty="0">
                          <a:solidFill>
                            <a:srgbClr val="4C4D4F"/>
                          </a:solidFill>
                          <a:latin typeface="Calibri"/>
                          <a:cs typeface="Calibri"/>
                        </a:rPr>
                        <a:t> temprana</a:t>
                      </a:r>
                      <a:r>
                        <a:rPr sz="900" spc="20" dirty="0">
                          <a:solidFill>
                            <a:srgbClr val="4C4D4F"/>
                          </a:solidFill>
                          <a:latin typeface="Calibri"/>
                          <a:cs typeface="Calibri"/>
                        </a:rPr>
                        <a:t> </a:t>
                      </a:r>
                      <a:r>
                        <a:rPr sz="900" dirty="0">
                          <a:solidFill>
                            <a:srgbClr val="4C4D4F"/>
                          </a:solidFill>
                          <a:latin typeface="Calibri"/>
                          <a:cs typeface="Calibri"/>
                        </a:rPr>
                        <a:t>de</a:t>
                      </a:r>
                      <a:r>
                        <a:rPr sz="900" spc="-15" dirty="0">
                          <a:solidFill>
                            <a:srgbClr val="4C4D4F"/>
                          </a:solidFill>
                          <a:latin typeface="Calibri"/>
                          <a:cs typeface="Calibri"/>
                        </a:rPr>
                        <a:t> </a:t>
                      </a:r>
                      <a:r>
                        <a:rPr sz="900" dirty="0">
                          <a:solidFill>
                            <a:srgbClr val="4C4D4F"/>
                          </a:solidFill>
                          <a:latin typeface="Calibri"/>
                          <a:cs typeface="Calibri"/>
                        </a:rPr>
                        <a:t>0</a:t>
                      </a:r>
                      <a:r>
                        <a:rPr sz="900" spc="-15" dirty="0">
                          <a:solidFill>
                            <a:srgbClr val="4C4D4F"/>
                          </a:solidFill>
                          <a:latin typeface="Calibri"/>
                          <a:cs typeface="Calibri"/>
                        </a:rPr>
                        <a:t> </a:t>
                      </a:r>
                      <a:r>
                        <a:rPr sz="900" dirty="0">
                          <a:solidFill>
                            <a:srgbClr val="4C4D4F"/>
                          </a:solidFill>
                          <a:latin typeface="Calibri"/>
                          <a:cs typeface="Calibri"/>
                        </a:rPr>
                        <a:t>a</a:t>
                      </a:r>
                      <a:r>
                        <a:rPr sz="900" spc="-20" dirty="0">
                          <a:solidFill>
                            <a:srgbClr val="4C4D4F"/>
                          </a:solidFill>
                          <a:latin typeface="Calibri"/>
                          <a:cs typeface="Calibri"/>
                        </a:rPr>
                        <a:t> </a:t>
                      </a:r>
                      <a:r>
                        <a:rPr sz="900" dirty="0">
                          <a:solidFill>
                            <a:srgbClr val="4C4D4F"/>
                          </a:solidFill>
                          <a:latin typeface="Calibri"/>
                          <a:cs typeface="Calibri"/>
                        </a:rPr>
                        <a:t>3 </a:t>
                      </a:r>
                      <a:r>
                        <a:rPr sz="900" spc="-190" dirty="0">
                          <a:solidFill>
                            <a:srgbClr val="4C4D4F"/>
                          </a:solidFill>
                          <a:latin typeface="Calibri"/>
                          <a:cs typeface="Calibri"/>
                        </a:rPr>
                        <a:t> </a:t>
                      </a:r>
                      <a:r>
                        <a:rPr sz="900" dirty="0">
                          <a:solidFill>
                            <a:srgbClr val="4C4D4F"/>
                          </a:solidFill>
                          <a:latin typeface="Calibri"/>
                          <a:cs typeface="Calibri"/>
                        </a:rPr>
                        <a:t>años</a:t>
                      </a:r>
                      <a:endParaRPr sz="900" dirty="0">
                        <a:latin typeface="Calibri"/>
                        <a:cs typeface="Calibri"/>
                      </a:endParaRPr>
                    </a:p>
                  </a:txBody>
                  <a:tcPr marL="0" marR="0" marT="66675" marB="0">
                    <a:lnB w="57150">
                      <a:solidFill>
                        <a:srgbClr val="FFFFFF"/>
                      </a:solidFill>
                      <a:prstDash val="solid"/>
                    </a:lnB>
                    <a:solidFill>
                      <a:srgbClr val="EECDC1"/>
                    </a:solidFill>
                  </a:tcPr>
                </a:tc>
                <a:tc>
                  <a:txBody>
                    <a:bodyPr/>
                    <a:lstStyle/>
                    <a:p>
                      <a:pPr marL="251460" marR="123189" indent="-198755">
                        <a:lnSpc>
                          <a:spcPct val="92600"/>
                        </a:lnSpc>
                        <a:spcBef>
                          <a:spcPts val="700"/>
                        </a:spcBef>
                      </a:pPr>
                      <a:r>
                        <a:rPr sz="900" b="1" spc="-5" dirty="0">
                          <a:solidFill>
                            <a:srgbClr val="933F80"/>
                          </a:solidFill>
                          <a:latin typeface="Trebuchet MS"/>
                          <a:cs typeface="Trebuchet MS"/>
                        </a:rPr>
                        <a:t>C2</a:t>
                      </a:r>
                      <a:r>
                        <a:rPr sz="900" b="1" dirty="0">
                          <a:solidFill>
                            <a:srgbClr val="933F80"/>
                          </a:solidFill>
                          <a:latin typeface="Trebuchet MS"/>
                          <a:cs typeface="Trebuchet MS"/>
                        </a:rPr>
                        <a:t>2</a:t>
                      </a:r>
                      <a:r>
                        <a:rPr sz="900" b="1" spc="5" dirty="0">
                          <a:solidFill>
                            <a:srgbClr val="933F80"/>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a:t>
                      </a:r>
                      <a:r>
                        <a:rPr sz="900" spc="5" dirty="0">
                          <a:solidFill>
                            <a:srgbClr val="4C4D4F"/>
                          </a:solidFill>
                          <a:latin typeface="Calibri"/>
                          <a:cs typeface="Calibri"/>
                        </a:rPr>
                        <a:t> </a:t>
                      </a:r>
                      <a:r>
                        <a:rPr sz="900" dirty="0">
                          <a:solidFill>
                            <a:srgbClr val="4C4D4F"/>
                          </a:solidFill>
                          <a:latin typeface="Calibri"/>
                          <a:cs typeface="Calibri"/>
                        </a:rPr>
                        <a:t>de</a:t>
                      </a:r>
                      <a:r>
                        <a:rPr sz="900" spc="10" dirty="0">
                          <a:solidFill>
                            <a:srgbClr val="4C4D4F"/>
                          </a:solidFill>
                          <a:latin typeface="Calibri"/>
                          <a:cs typeface="Calibri"/>
                        </a:rPr>
                        <a:t> </a:t>
                      </a:r>
                      <a:r>
                        <a:rPr sz="900" spc="-10" dirty="0">
                          <a:solidFill>
                            <a:srgbClr val="4C4D4F"/>
                          </a:solidFill>
                          <a:latin typeface="Calibri"/>
                          <a:cs typeface="Calibri"/>
                        </a:rPr>
                        <a:t>c</a:t>
                      </a:r>
                      <a:r>
                        <a:rPr sz="900" dirty="0">
                          <a:solidFill>
                            <a:srgbClr val="4C4D4F"/>
                          </a:solidFill>
                          <a:latin typeface="Calibri"/>
                          <a:cs typeface="Calibri"/>
                        </a:rPr>
                        <a:t>hoque</a:t>
                      </a:r>
                      <a:r>
                        <a:rPr sz="900" spc="5" dirty="0">
                          <a:solidFill>
                            <a:srgbClr val="4C4D4F"/>
                          </a:solidFill>
                          <a:latin typeface="Calibri"/>
                          <a:cs typeface="Calibri"/>
                        </a:rPr>
                        <a:t> </a:t>
                      </a:r>
                      <a:r>
                        <a:rPr sz="900" dirty="0">
                          <a:solidFill>
                            <a:srgbClr val="4C4D4F"/>
                          </a:solidFill>
                          <a:latin typeface="Calibri"/>
                          <a:cs typeface="Calibri"/>
                        </a:rPr>
                        <a:t>p</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a  </a:t>
                      </a:r>
                      <a:r>
                        <a:rPr sz="900" spc="5" dirty="0">
                          <a:solidFill>
                            <a:srgbClr val="4C4D4F"/>
                          </a:solidFill>
                          <a:latin typeface="Calibri"/>
                          <a:cs typeface="Calibri"/>
                        </a:rPr>
                        <a:t>la</a:t>
                      </a:r>
                      <a:r>
                        <a:rPr sz="900" spc="10" dirty="0">
                          <a:solidFill>
                            <a:srgbClr val="4C4D4F"/>
                          </a:solidFill>
                          <a:latin typeface="Calibri"/>
                          <a:cs typeface="Calibri"/>
                        </a:rPr>
                        <a:t> </a:t>
                      </a:r>
                      <a:r>
                        <a:rPr sz="900" dirty="0">
                          <a:solidFill>
                            <a:srgbClr val="4C4D4F"/>
                          </a:solidFill>
                          <a:latin typeface="Calibri"/>
                          <a:cs typeface="Calibri"/>
                        </a:rPr>
                        <a:t>economía de los </a:t>
                      </a:r>
                      <a:r>
                        <a:rPr sz="900" spc="5" dirty="0">
                          <a:solidFill>
                            <a:srgbClr val="4C4D4F"/>
                          </a:solidFill>
                          <a:latin typeface="Calibri"/>
                          <a:cs typeface="Calibri"/>
                        </a:rPr>
                        <a:t> </a:t>
                      </a:r>
                      <a:r>
                        <a:rPr sz="900" spc="-5" dirty="0">
                          <a:solidFill>
                            <a:srgbClr val="4C4D4F"/>
                          </a:solidFill>
                          <a:latin typeface="Calibri"/>
                          <a:cs typeface="Calibri"/>
                        </a:rPr>
                        <a:t>cuidados</a:t>
                      </a:r>
                      <a:r>
                        <a:rPr sz="900" spc="-15" dirty="0">
                          <a:solidFill>
                            <a:srgbClr val="4C4D4F"/>
                          </a:solidFill>
                          <a:latin typeface="Calibri"/>
                          <a:cs typeface="Calibri"/>
                        </a:rPr>
                        <a:t> </a:t>
                      </a:r>
                      <a:r>
                        <a:rPr sz="900" dirty="0">
                          <a:solidFill>
                            <a:srgbClr val="4C4D4F"/>
                          </a:solidFill>
                          <a:latin typeface="Calibri"/>
                          <a:cs typeface="Calibri"/>
                        </a:rPr>
                        <a:t>y</a:t>
                      </a:r>
                      <a:r>
                        <a:rPr sz="900" spc="25" dirty="0">
                          <a:solidFill>
                            <a:srgbClr val="4C4D4F"/>
                          </a:solidFill>
                          <a:latin typeface="Calibri"/>
                          <a:cs typeface="Calibri"/>
                        </a:rPr>
                        <a:t> </a:t>
                      </a:r>
                      <a:r>
                        <a:rPr sz="900" spc="-5" dirty="0">
                          <a:solidFill>
                            <a:srgbClr val="4C4D4F"/>
                          </a:solidFill>
                          <a:latin typeface="Calibri"/>
                          <a:cs typeface="Calibri"/>
                        </a:rPr>
                        <a:t>refuerzo </a:t>
                      </a:r>
                      <a:r>
                        <a:rPr sz="900" dirty="0">
                          <a:solidFill>
                            <a:srgbClr val="4C4D4F"/>
                          </a:solidFill>
                          <a:latin typeface="Calibri"/>
                          <a:cs typeface="Calibri"/>
                        </a:rPr>
                        <a:t> de </a:t>
                      </a:r>
                      <a:r>
                        <a:rPr sz="900" spc="-5" dirty="0">
                          <a:solidFill>
                            <a:srgbClr val="4C4D4F"/>
                          </a:solidFill>
                          <a:latin typeface="Calibri"/>
                          <a:cs typeface="Calibri"/>
                        </a:rPr>
                        <a:t>las </a:t>
                      </a:r>
                      <a:r>
                        <a:rPr sz="900" dirty="0">
                          <a:solidFill>
                            <a:srgbClr val="4C4D4F"/>
                          </a:solidFill>
                          <a:latin typeface="Calibri"/>
                          <a:cs typeface="Calibri"/>
                        </a:rPr>
                        <a:t>políticas</a:t>
                      </a:r>
                      <a:endParaRPr sz="900" dirty="0">
                        <a:latin typeface="Calibri"/>
                        <a:cs typeface="Calibri"/>
                      </a:endParaRPr>
                    </a:p>
                    <a:p>
                      <a:pPr marL="251460">
                        <a:lnSpc>
                          <a:spcPts val="1010"/>
                        </a:lnSpc>
                      </a:pPr>
                      <a:r>
                        <a:rPr sz="900" dirty="0">
                          <a:solidFill>
                            <a:srgbClr val="4C4D4F"/>
                          </a:solidFill>
                          <a:latin typeface="Calibri"/>
                          <a:cs typeface="Calibri"/>
                        </a:rPr>
                        <a:t>de</a:t>
                      </a:r>
                      <a:r>
                        <a:rPr sz="900" spc="-35" dirty="0">
                          <a:solidFill>
                            <a:srgbClr val="4C4D4F"/>
                          </a:solidFill>
                          <a:latin typeface="Calibri"/>
                          <a:cs typeface="Calibri"/>
                        </a:rPr>
                        <a:t> </a:t>
                      </a:r>
                      <a:r>
                        <a:rPr sz="900" dirty="0">
                          <a:solidFill>
                            <a:srgbClr val="4C4D4F"/>
                          </a:solidFill>
                          <a:latin typeface="Calibri"/>
                          <a:cs typeface="Calibri"/>
                        </a:rPr>
                        <a:t>inclusión</a:t>
                      </a:r>
                      <a:endParaRPr sz="900" dirty="0">
                        <a:latin typeface="Calibri"/>
                        <a:cs typeface="Calibri"/>
                      </a:endParaRPr>
                    </a:p>
                    <a:p>
                      <a:pPr marL="250825" marR="67945" indent="-198120">
                        <a:lnSpc>
                          <a:spcPct val="92200"/>
                        </a:lnSpc>
                        <a:spcBef>
                          <a:spcPts val="300"/>
                        </a:spcBef>
                      </a:pPr>
                      <a:r>
                        <a:rPr sz="900" b="1" spc="-5" dirty="0">
                          <a:solidFill>
                            <a:srgbClr val="933F80"/>
                          </a:solidFill>
                          <a:latin typeface="Trebuchet MS"/>
                          <a:cs typeface="Trebuchet MS"/>
                        </a:rPr>
                        <a:t>C2</a:t>
                      </a:r>
                      <a:r>
                        <a:rPr sz="900" b="1" dirty="0">
                          <a:solidFill>
                            <a:srgbClr val="933F80"/>
                          </a:solidFill>
                          <a:latin typeface="Trebuchet MS"/>
                          <a:cs typeface="Trebuchet MS"/>
                        </a:rPr>
                        <a:t>3</a:t>
                      </a:r>
                      <a:r>
                        <a:rPr sz="900" b="1" spc="5" dirty="0">
                          <a:solidFill>
                            <a:srgbClr val="933F80"/>
                          </a:solidFill>
                          <a:latin typeface="Trebuchet MS"/>
                          <a:cs typeface="Trebuchet MS"/>
                        </a:rPr>
                        <a:t> </a:t>
                      </a:r>
                      <a:r>
                        <a:rPr sz="900" spc="-10" dirty="0">
                          <a:solidFill>
                            <a:srgbClr val="4C4D4F"/>
                          </a:solidFill>
                          <a:latin typeface="Calibri"/>
                          <a:cs typeface="Calibri"/>
                        </a:rPr>
                        <a:t>N</a:t>
                      </a:r>
                      <a:r>
                        <a:rPr sz="900" dirty="0">
                          <a:solidFill>
                            <a:srgbClr val="4C4D4F"/>
                          </a:solidFill>
                          <a:latin typeface="Calibri"/>
                          <a:cs typeface="Calibri"/>
                        </a:rPr>
                        <a:t>ue</a:t>
                      </a:r>
                      <a:r>
                        <a:rPr sz="900" spc="5" dirty="0">
                          <a:solidFill>
                            <a:srgbClr val="4C4D4F"/>
                          </a:solidFill>
                          <a:latin typeface="Calibri"/>
                          <a:cs typeface="Calibri"/>
                        </a:rPr>
                        <a:t>v</a:t>
                      </a:r>
                      <a:r>
                        <a:rPr sz="900" spc="-10" dirty="0">
                          <a:solidFill>
                            <a:srgbClr val="4C4D4F"/>
                          </a:solidFill>
                          <a:latin typeface="Calibri"/>
                          <a:cs typeface="Calibri"/>
                        </a:rPr>
                        <a:t>a</a:t>
                      </a:r>
                      <a:r>
                        <a:rPr sz="900" dirty="0">
                          <a:solidFill>
                            <a:srgbClr val="4C4D4F"/>
                          </a:solidFill>
                          <a:latin typeface="Calibri"/>
                          <a:cs typeface="Calibri"/>
                        </a:rPr>
                        <a:t>s po</a:t>
                      </a:r>
                      <a:r>
                        <a:rPr sz="900" spc="5" dirty="0">
                          <a:solidFill>
                            <a:srgbClr val="4C4D4F"/>
                          </a:solidFill>
                          <a:latin typeface="Calibri"/>
                          <a:cs typeface="Calibri"/>
                        </a:rPr>
                        <a:t>lí</a:t>
                      </a:r>
                      <a:r>
                        <a:rPr sz="900" spc="-5" dirty="0">
                          <a:solidFill>
                            <a:srgbClr val="4C4D4F"/>
                          </a:solidFill>
                          <a:latin typeface="Calibri"/>
                          <a:cs typeface="Calibri"/>
                        </a:rPr>
                        <a:t>t</a:t>
                      </a:r>
                      <a:r>
                        <a:rPr sz="900" spc="5" dirty="0">
                          <a:solidFill>
                            <a:srgbClr val="4C4D4F"/>
                          </a:solidFill>
                          <a:latin typeface="Calibri"/>
                          <a:cs typeface="Calibri"/>
                        </a:rPr>
                        <a:t>i</a:t>
                      </a:r>
                      <a:r>
                        <a:rPr sz="900" spc="-10" dirty="0">
                          <a:solidFill>
                            <a:srgbClr val="4C4D4F"/>
                          </a:solidFill>
                          <a:latin typeface="Calibri"/>
                          <a:cs typeface="Calibri"/>
                        </a:rPr>
                        <a:t>ca</a:t>
                      </a:r>
                      <a:r>
                        <a:rPr sz="900" dirty="0">
                          <a:solidFill>
                            <a:srgbClr val="4C4D4F"/>
                          </a:solidFill>
                          <a:latin typeface="Calibri"/>
                          <a:cs typeface="Calibri"/>
                        </a:rPr>
                        <a:t>s  públicas</a:t>
                      </a:r>
                      <a:r>
                        <a:rPr sz="900" spc="5" dirty="0">
                          <a:solidFill>
                            <a:srgbClr val="4C4D4F"/>
                          </a:solidFill>
                          <a:latin typeface="Calibri"/>
                          <a:cs typeface="Calibri"/>
                        </a:rPr>
                        <a:t> </a:t>
                      </a:r>
                      <a:r>
                        <a:rPr sz="900" spc="-5" dirty="0">
                          <a:solidFill>
                            <a:srgbClr val="4C4D4F"/>
                          </a:solidFill>
                          <a:latin typeface="Calibri"/>
                          <a:cs typeface="Calibri"/>
                        </a:rPr>
                        <a:t>para </a:t>
                      </a:r>
                      <a:r>
                        <a:rPr sz="900" dirty="0">
                          <a:solidFill>
                            <a:srgbClr val="4C4D4F"/>
                          </a:solidFill>
                          <a:latin typeface="Calibri"/>
                          <a:cs typeface="Calibri"/>
                        </a:rPr>
                        <a:t>un </a:t>
                      </a:r>
                      <a:r>
                        <a:rPr sz="900" spc="5" dirty="0">
                          <a:solidFill>
                            <a:srgbClr val="4C4D4F"/>
                          </a:solidFill>
                          <a:latin typeface="Calibri"/>
                          <a:cs typeface="Calibri"/>
                        </a:rPr>
                        <a:t> </a:t>
                      </a:r>
                      <a:r>
                        <a:rPr sz="900" spc="-5" dirty="0">
                          <a:solidFill>
                            <a:srgbClr val="4C4D4F"/>
                          </a:solidFill>
                          <a:latin typeface="Calibri"/>
                          <a:cs typeface="Calibri"/>
                        </a:rPr>
                        <a:t>mercado </a:t>
                      </a:r>
                      <a:r>
                        <a:rPr sz="900" dirty="0">
                          <a:solidFill>
                            <a:srgbClr val="4C4D4F"/>
                          </a:solidFill>
                          <a:latin typeface="Calibri"/>
                          <a:cs typeface="Calibri"/>
                        </a:rPr>
                        <a:t>de </a:t>
                      </a:r>
                      <a:r>
                        <a:rPr sz="900" spc="-5" dirty="0">
                          <a:solidFill>
                            <a:srgbClr val="4C4D4F"/>
                          </a:solidFill>
                          <a:latin typeface="Calibri"/>
                          <a:cs typeface="Calibri"/>
                        </a:rPr>
                        <a:t>trabajo </a:t>
                      </a:r>
                      <a:r>
                        <a:rPr sz="900" dirty="0">
                          <a:solidFill>
                            <a:srgbClr val="4C4D4F"/>
                          </a:solidFill>
                          <a:latin typeface="Calibri"/>
                          <a:cs typeface="Calibri"/>
                        </a:rPr>
                        <a:t> </a:t>
                      </a:r>
                      <a:r>
                        <a:rPr sz="900" spc="-5" dirty="0">
                          <a:solidFill>
                            <a:srgbClr val="4C4D4F"/>
                          </a:solidFill>
                          <a:latin typeface="Calibri"/>
                          <a:cs typeface="Calibri"/>
                        </a:rPr>
                        <a:t>dinámico, </a:t>
                      </a:r>
                      <a:r>
                        <a:rPr sz="900" dirty="0">
                          <a:solidFill>
                            <a:srgbClr val="4C4D4F"/>
                          </a:solidFill>
                          <a:latin typeface="Calibri"/>
                          <a:cs typeface="Calibri"/>
                        </a:rPr>
                        <a:t>resiliente e </a:t>
                      </a:r>
                      <a:r>
                        <a:rPr sz="900" spc="-190" dirty="0">
                          <a:solidFill>
                            <a:srgbClr val="4C4D4F"/>
                          </a:solidFill>
                          <a:latin typeface="Calibri"/>
                          <a:cs typeface="Calibri"/>
                        </a:rPr>
                        <a:t> </a:t>
                      </a:r>
                      <a:r>
                        <a:rPr sz="900" spc="5" dirty="0">
                          <a:solidFill>
                            <a:srgbClr val="4C4D4F"/>
                          </a:solidFill>
                          <a:latin typeface="Calibri"/>
                          <a:cs typeface="Calibri"/>
                        </a:rPr>
                        <a:t>inclusivo</a:t>
                      </a:r>
                      <a:endParaRPr sz="900" dirty="0">
                        <a:latin typeface="Calibri"/>
                        <a:cs typeface="Calibri"/>
                      </a:endParaRPr>
                    </a:p>
                  </a:txBody>
                  <a:tcPr marL="0" marR="0" marT="88900" marB="0">
                    <a:lnB w="57150">
                      <a:solidFill>
                        <a:srgbClr val="FFFFFF"/>
                      </a:solidFill>
                      <a:prstDash val="solid"/>
                    </a:lnB>
                    <a:solidFill>
                      <a:srgbClr val="DECCDD"/>
                    </a:solidFill>
                  </a:tcPr>
                </a:tc>
                <a:tc>
                  <a:txBody>
                    <a:bodyPr/>
                    <a:lstStyle/>
                    <a:p>
                      <a:pPr marL="254000" marR="396875" indent="-200660" algn="just">
                        <a:lnSpc>
                          <a:spcPct val="92200"/>
                        </a:lnSpc>
                        <a:spcBef>
                          <a:spcPts val="610"/>
                        </a:spcBef>
                      </a:pPr>
                      <a:r>
                        <a:rPr sz="900" b="1" spc="-5" dirty="0">
                          <a:solidFill>
                            <a:srgbClr val="4D4D8C"/>
                          </a:solidFill>
                          <a:latin typeface="Trebuchet MS"/>
                          <a:cs typeface="Trebuchet MS"/>
                        </a:rPr>
                        <a:t>C2</a:t>
                      </a:r>
                      <a:r>
                        <a:rPr sz="900" b="1" dirty="0">
                          <a:solidFill>
                            <a:srgbClr val="4D4D8C"/>
                          </a:solidFill>
                          <a:latin typeface="Trebuchet MS"/>
                          <a:cs typeface="Trebuchet MS"/>
                        </a:rPr>
                        <a:t>4</a:t>
                      </a:r>
                      <a:r>
                        <a:rPr sz="900" b="1" spc="-15" dirty="0">
                          <a:solidFill>
                            <a:srgbClr val="4D4D8C"/>
                          </a:solidFill>
                          <a:latin typeface="Trebuchet MS"/>
                          <a:cs typeface="Trebuchet MS"/>
                        </a:rPr>
                        <a:t> </a:t>
                      </a:r>
                      <a:r>
                        <a:rPr sz="900" dirty="0">
                          <a:solidFill>
                            <a:srgbClr val="4C4D4F"/>
                          </a:solidFill>
                          <a:latin typeface="Calibri"/>
                          <a:cs typeface="Calibri"/>
                        </a:rPr>
                        <a:t>R</a:t>
                      </a:r>
                      <a:r>
                        <a:rPr sz="900" spc="5" dirty="0">
                          <a:solidFill>
                            <a:srgbClr val="4C4D4F"/>
                          </a:solidFill>
                          <a:latin typeface="Calibri"/>
                          <a:cs typeface="Calibri"/>
                        </a:rPr>
                        <a:t>e</a:t>
                      </a:r>
                      <a:r>
                        <a:rPr sz="900" spc="10" dirty="0">
                          <a:solidFill>
                            <a:srgbClr val="4C4D4F"/>
                          </a:solidFill>
                          <a:latin typeface="Calibri"/>
                          <a:cs typeface="Calibri"/>
                        </a:rPr>
                        <a:t>v</a:t>
                      </a:r>
                      <a:r>
                        <a:rPr sz="900" spc="-5" dirty="0">
                          <a:solidFill>
                            <a:srgbClr val="4C4D4F"/>
                          </a:solidFill>
                          <a:latin typeface="Calibri"/>
                          <a:cs typeface="Calibri"/>
                        </a:rPr>
                        <a:t>a</a:t>
                      </a:r>
                      <a:r>
                        <a:rPr sz="900" spc="10" dirty="0">
                          <a:solidFill>
                            <a:srgbClr val="4C4D4F"/>
                          </a:solidFill>
                          <a:latin typeface="Calibri"/>
                          <a:cs typeface="Calibri"/>
                        </a:rPr>
                        <a:t>l</a:t>
                      </a:r>
                      <a:r>
                        <a:rPr sz="900" spc="5" dirty="0">
                          <a:solidFill>
                            <a:srgbClr val="4C4D4F"/>
                          </a:solidFill>
                          <a:latin typeface="Calibri"/>
                          <a:cs typeface="Calibri"/>
                        </a:rPr>
                        <a:t>o</a:t>
                      </a:r>
                      <a:r>
                        <a:rPr sz="900" dirty="0">
                          <a:solidFill>
                            <a:srgbClr val="4C4D4F"/>
                          </a:solidFill>
                          <a:latin typeface="Calibri"/>
                          <a:cs typeface="Calibri"/>
                        </a:rPr>
                        <a:t>r</a:t>
                      </a:r>
                      <a:r>
                        <a:rPr sz="900" spc="10" dirty="0">
                          <a:solidFill>
                            <a:srgbClr val="4C4D4F"/>
                          </a:solidFill>
                          <a:latin typeface="Calibri"/>
                          <a:cs typeface="Calibri"/>
                        </a:rPr>
                        <a:t>i</a:t>
                      </a:r>
                      <a:r>
                        <a:rPr sz="900" spc="-5" dirty="0">
                          <a:solidFill>
                            <a:srgbClr val="4C4D4F"/>
                          </a:solidFill>
                          <a:latin typeface="Calibri"/>
                          <a:cs typeface="Calibri"/>
                        </a:rPr>
                        <a:t>zac</a:t>
                      </a:r>
                      <a:r>
                        <a:rPr sz="900" spc="10" dirty="0">
                          <a:solidFill>
                            <a:srgbClr val="4C4D4F"/>
                          </a:solidFill>
                          <a:latin typeface="Calibri"/>
                          <a:cs typeface="Calibri"/>
                        </a:rPr>
                        <a:t>i</a:t>
                      </a:r>
                      <a:r>
                        <a:rPr sz="900" spc="5" dirty="0">
                          <a:solidFill>
                            <a:srgbClr val="4C4D4F"/>
                          </a:solidFill>
                          <a:latin typeface="Calibri"/>
                          <a:cs typeface="Calibri"/>
                        </a:rPr>
                        <a:t>ó</a:t>
                      </a:r>
                      <a:r>
                        <a:rPr sz="900" dirty="0">
                          <a:solidFill>
                            <a:srgbClr val="4C4D4F"/>
                          </a:solidFill>
                          <a:latin typeface="Calibri"/>
                          <a:cs typeface="Calibri"/>
                        </a:rPr>
                        <a:t>n  de la industria </a:t>
                      </a:r>
                      <a:r>
                        <a:rPr sz="900" spc="-195" dirty="0">
                          <a:solidFill>
                            <a:srgbClr val="4C4D4F"/>
                          </a:solidFill>
                          <a:latin typeface="Calibri"/>
                          <a:cs typeface="Calibri"/>
                        </a:rPr>
                        <a:t> </a:t>
                      </a:r>
                      <a:r>
                        <a:rPr sz="900" dirty="0">
                          <a:solidFill>
                            <a:srgbClr val="4C4D4F"/>
                          </a:solidFill>
                          <a:latin typeface="Calibri"/>
                          <a:cs typeface="Calibri"/>
                        </a:rPr>
                        <a:t>cultural</a:t>
                      </a:r>
                      <a:endParaRPr sz="900" dirty="0">
                        <a:latin typeface="Calibri"/>
                        <a:cs typeface="Calibri"/>
                      </a:endParaRPr>
                    </a:p>
                    <a:p>
                      <a:pPr>
                        <a:lnSpc>
                          <a:spcPct val="100000"/>
                        </a:lnSpc>
                        <a:spcBef>
                          <a:spcPts val="25"/>
                        </a:spcBef>
                      </a:pPr>
                      <a:endParaRPr sz="850" dirty="0">
                        <a:latin typeface="Times New Roman"/>
                        <a:cs typeface="Times New Roman"/>
                      </a:endParaRPr>
                    </a:p>
                    <a:p>
                      <a:pPr marL="259715" marR="384810" indent="-203200">
                        <a:lnSpc>
                          <a:spcPts val="1010"/>
                        </a:lnSpc>
                      </a:pPr>
                      <a:r>
                        <a:rPr sz="900" b="1" spc="-5" dirty="0">
                          <a:solidFill>
                            <a:srgbClr val="4D4D8C"/>
                          </a:solidFill>
                          <a:latin typeface="Trebuchet MS"/>
                          <a:cs typeface="Trebuchet MS"/>
                        </a:rPr>
                        <a:t>C2</a:t>
                      </a:r>
                      <a:r>
                        <a:rPr sz="900" b="1" dirty="0">
                          <a:solidFill>
                            <a:srgbClr val="4D4D8C"/>
                          </a:solidFill>
                          <a:latin typeface="Trebuchet MS"/>
                          <a:cs typeface="Trebuchet MS"/>
                        </a:rPr>
                        <a:t>5</a:t>
                      </a:r>
                      <a:r>
                        <a:rPr sz="900" b="1" spc="-5" dirty="0">
                          <a:solidFill>
                            <a:srgbClr val="4D4D8C"/>
                          </a:solidFill>
                          <a:latin typeface="Trebuchet MS"/>
                          <a:cs typeface="Trebuchet MS"/>
                        </a:rPr>
                        <a:t> </a:t>
                      </a:r>
                      <a:r>
                        <a:rPr sz="900" spc="-5" dirty="0">
                          <a:solidFill>
                            <a:srgbClr val="4C4D4F"/>
                          </a:solidFill>
                          <a:latin typeface="Calibri"/>
                          <a:cs typeface="Calibri"/>
                        </a:rPr>
                        <a:t>Es</a:t>
                      </a:r>
                      <a:r>
                        <a:rPr sz="900" dirty="0">
                          <a:solidFill>
                            <a:srgbClr val="4C4D4F"/>
                          </a:solidFill>
                          <a:latin typeface="Calibri"/>
                          <a:cs typeface="Calibri"/>
                        </a:rPr>
                        <a:t>p</a:t>
                      </a:r>
                      <a:r>
                        <a:rPr sz="900" spc="-10" dirty="0">
                          <a:solidFill>
                            <a:srgbClr val="4C4D4F"/>
                          </a:solidFill>
                          <a:latin typeface="Calibri"/>
                          <a:cs typeface="Calibri"/>
                        </a:rPr>
                        <a:t>a</a:t>
                      </a:r>
                      <a:r>
                        <a:rPr sz="900" dirty="0">
                          <a:solidFill>
                            <a:srgbClr val="4C4D4F"/>
                          </a:solidFill>
                          <a:latin typeface="Calibri"/>
                          <a:cs typeface="Calibri"/>
                        </a:rPr>
                        <a:t>ña</a:t>
                      </a:r>
                      <a:r>
                        <a:rPr sz="900" spc="-5" dirty="0">
                          <a:solidFill>
                            <a:srgbClr val="4C4D4F"/>
                          </a:solidFill>
                          <a:latin typeface="Calibri"/>
                          <a:cs typeface="Calibri"/>
                        </a:rPr>
                        <a:t> </a:t>
                      </a:r>
                      <a:r>
                        <a:rPr sz="900" dirty="0">
                          <a:solidFill>
                            <a:srgbClr val="4C4D4F"/>
                          </a:solidFill>
                          <a:latin typeface="Calibri"/>
                          <a:cs typeface="Calibri"/>
                        </a:rPr>
                        <a:t>hub  audiovisual</a:t>
                      </a:r>
                      <a:r>
                        <a:rPr sz="900" spc="-4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spc="-5" dirty="0">
                          <a:solidFill>
                            <a:srgbClr val="4C4D4F"/>
                          </a:solidFill>
                          <a:latin typeface="Calibri"/>
                          <a:cs typeface="Calibri"/>
                        </a:rPr>
                        <a:t>Europa</a:t>
                      </a:r>
                      <a:endParaRPr sz="900" dirty="0">
                        <a:latin typeface="Calibri"/>
                        <a:cs typeface="Calibri"/>
                      </a:endParaRPr>
                    </a:p>
                    <a:p>
                      <a:pPr marL="266700">
                        <a:lnSpc>
                          <a:spcPts val="960"/>
                        </a:lnSpc>
                      </a:pPr>
                      <a:r>
                        <a:rPr sz="900" spc="-5" dirty="0">
                          <a:solidFill>
                            <a:srgbClr val="4C4D4F"/>
                          </a:solidFill>
                          <a:latin typeface="Calibri"/>
                          <a:cs typeface="Calibri"/>
                        </a:rPr>
                        <a:t>(Spain</a:t>
                      </a:r>
                      <a:r>
                        <a:rPr sz="900" spc="-30" dirty="0">
                          <a:solidFill>
                            <a:srgbClr val="4C4D4F"/>
                          </a:solidFill>
                          <a:latin typeface="Calibri"/>
                          <a:cs typeface="Calibri"/>
                        </a:rPr>
                        <a:t> </a:t>
                      </a:r>
                      <a:r>
                        <a:rPr sz="900" dirty="0">
                          <a:solidFill>
                            <a:srgbClr val="4C4D4F"/>
                          </a:solidFill>
                          <a:latin typeface="Calibri"/>
                          <a:cs typeface="Calibri"/>
                        </a:rPr>
                        <a:t>AVS</a:t>
                      </a:r>
                      <a:r>
                        <a:rPr sz="900" spc="-30" dirty="0">
                          <a:solidFill>
                            <a:srgbClr val="4C4D4F"/>
                          </a:solidFill>
                          <a:latin typeface="Calibri"/>
                          <a:cs typeface="Calibri"/>
                        </a:rPr>
                        <a:t> </a:t>
                      </a:r>
                      <a:r>
                        <a:rPr sz="900" dirty="0">
                          <a:solidFill>
                            <a:srgbClr val="4C4D4F"/>
                          </a:solidFill>
                          <a:latin typeface="Calibri"/>
                          <a:cs typeface="Calibri"/>
                        </a:rPr>
                        <a:t>Hub)</a:t>
                      </a:r>
                      <a:endParaRPr sz="900" dirty="0">
                        <a:latin typeface="Calibri"/>
                        <a:cs typeface="Calibri"/>
                      </a:endParaRPr>
                    </a:p>
                    <a:p>
                      <a:pPr>
                        <a:lnSpc>
                          <a:spcPct val="100000"/>
                        </a:lnSpc>
                        <a:spcBef>
                          <a:spcPts val="55"/>
                        </a:spcBef>
                      </a:pPr>
                      <a:endParaRPr sz="1100" dirty="0">
                        <a:latin typeface="Times New Roman"/>
                        <a:cs typeface="Times New Roman"/>
                      </a:endParaRPr>
                    </a:p>
                    <a:p>
                      <a:pPr marL="53975">
                        <a:lnSpc>
                          <a:spcPts val="1045"/>
                        </a:lnSpc>
                      </a:pPr>
                      <a:r>
                        <a:rPr sz="900" b="1" spc="-5" dirty="0">
                          <a:solidFill>
                            <a:srgbClr val="4D4D8C"/>
                          </a:solidFill>
                          <a:latin typeface="Trebuchet MS"/>
                          <a:cs typeface="Trebuchet MS"/>
                        </a:rPr>
                        <a:t>C2</a:t>
                      </a:r>
                      <a:r>
                        <a:rPr sz="900" b="1" dirty="0">
                          <a:solidFill>
                            <a:srgbClr val="4D4D8C"/>
                          </a:solidFill>
                          <a:latin typeface="Trebuchet MS"/>
                          <a:cs typeface="Trebuchet MS"/>
                        </a:rPr>
                        <a:t>6</a:t>
                      </a:r>
                      <a:r>
                        <a:rPr sz="900" b="1" spc="-5" dirty="0">
                          <a:solidFill>
                            <a:srgbClr val="4D4D8C"/>
                          </a:solidFill>
                          <a:latin typeface="Trebuchet MS"/>
                          <a:cs typeface="Trebuchet MS"/>
                        </a:rPr>
                        <a:t> </a:t>
                      </a:r>
                      <a:r>
                        <a:rPr sz="900" spc="-5" dirty="0">
                          <a:solidFill>
                            <a:srgbClr val="4C4D4F"/>
                          </a:solidFill>
                          <a:latin typeface="Calibri"/>
                          <a:cs typeface="Calibri"/>
                        </a:rPr>
                        <a:t>P</a:t>
                      </a:r>
                      <a:r>
                        <a:rPr sz="900" spc="5" dirty="0">
                          <a:solidFill>
                            <a:srgbClr val="4C4D4F"/>
                          </a:solidFill>
                          <a:latin typeface="Calibri"/>
                          <a:cs typeface="Calibri"/>
                        </a:rPr>
                        <a:t>l</a:t>
                      </a:r>
                      <a:r>
                        <a:rPr sz="900" spc="-10" dirty="0">
                          <a:solidFill>
                            <a:srgbClr val="4C4D4F"/>
                          </a:solidFill>
                          <a:latin typeface="Calibri"/>
                          <a:cs typeface="Calibri"/>
                        </a:rPr>
                        <a:t>a</a:t>
                      </a:r>
                      <a:r>
                        <a:rPr sz="900" dirty="0">
                          <a:solidFill>
                            <a:srgbClr val="4C4D4F"/>
                          </a:solidFill>
                          <a:latin typeface="Calibri"/>
                          <a:cs typeface="Calibri"/>
                        </a:rPr>
                        <a:t>n de</a:t>
                      </a:r>
                      <a:r>
                        <a:rPr sz="900" spc="5" dirty="0">
                          <a:solidFill>
                            <a:srgbClr val="4C4D4F"/>
                          </a:solidFill>
                          <a:latin typeface="Calibri"/>
                          <a:cs typeface="Calibri"/>
                        </a:rPr>
                        <a:t> fo</a:t>
                      </a:r>
                      <a:r>
                        <a:rPr sz="900" spc="10" dirty="0">
                          <a:solidFill>
                            <a:srgbClr val="4C4D4F"/>
                          </a:solidFill>
                          <a:latin typeface="Calibri"/>
                          <a:cs typeface="Calibri"/>
                        </a:rPr>
                        <a:t>m</a:t>
                      </a:r>
                      <a:r>
                        <a:rPr sz="900" spc="5" dirty="0">
                          <a:solidFill>
                            <a:srgbClr val="4C4D4F"/>
                          </a:solidFill>
                          <a:latin typeface="Calibri"/>
                          <a:cs typeface="Calibri"/>
                        </a:rPr>
                        <a:t>en</a:t>
                      </a:r>
                      <a:r>
                        <a:rPr sz="900" dirty="0">
                          <a:solidFill>
                            <a:srgbClr val="4C4D4F"/>
                          </a:solidFill>
                          <a:latin typeface="Calibri"/>
                          <a:cs typeface="Calibri"/>
                        </a:rPr>
                        <a:t>to</a:t>
                      </a:r>
                      <a:endParaRPr sz="900" dirty="0">
                        <a:latin typeface="Calibri"/>
                        <a:cs typeface="Calibri"/>
                      </a:endParaRPr>
                    </a:p>
                    <a:p>
                      <a:pPr marL="250825">
                        <a:lnSpc>
                          <a:spcPts val="1045"/>
                        </a:lnSpc>
                      </a:pPr>
                      <a:r>
                        <a:rPr sz="900" dirty="0">
                          <a:solidFill>
                            <a:srgbClr val="4C4D4F"/>
                          </a:solidFill>
                          <a:latin typeface="Calibri"/>
                          <a:cs typeface="Calibri"/>
                        </a:rPr>
                        <a:t>del</a:t>
                      </a:r>
                      <a:r>
                        <a:rPr sz="900" spc="-15" dirty="0">
                          <a:solidFill>
                            <a:srgbClr val="4C4D4F"/>
                          </a:solidFill>
                          <a:latin typeface="Calibri"/>
                          <a:cs typeface="Calibri"/>
                        </a:rPr>
                        <a:t> </a:t>
                      </a:r>
                      <a:r>
                        <a:rPr sz="900" spc="-5" dirty="0">
                          <a:solidFill>
                            <a:srgbClr val="4C4D4F"/>
                          </a:solidFill>
                          <a:latin typeface="Calibri"/>
                          <a:cs typeface="Calibri"/>
                        </a:rPr>
                        <a:t>sector</a:t>
                      </a:r>
                      <a:r>
                        <a:rPr sz="900" spc="-10" dirty="0">
                          <a:solidFill>
                            <a:srgbClr val="4C4D4F"/>
                          </a:solidFill>
                          <a:latin typeface="Calibri"/>
                          <a:cs typeface="Calibri"/>
                        </a:rPr>
                        <a:t> </a:t>
                      </a:r>
                      <a:r>
                        <a:rPr sz="900" dirty="0">
                          <a:solidFill>
                            <a:srgbClr val="4C4D4F"/>
                          </a:solidFill>
                          <a:latin typeface="Calibri"/>
                          <a:cs typeface="Calibri"/>
                        </a:rPr>
                        <a:t>del</a:t>
                      </a:r>
                      <a:r>
                        <a:rPr sz="900" spc="-10" dirty="0">
                          <a:solidFill>
                            <a:srgbClr val="4C4D4F"/>
                          </a:solidFill>
                          <a:latin typeface="Calibri"/>
                          <a:cs typeface="Calibri"/>
                        </a:rPr>
                        <a:t> </a:t>
                      </a:r>
                      <a:r>
                        <a:rPr sz="900" dirty="0">
                          <a:solidFill>
                            <a:srgbClr val="4C4D4F"/>
                          </a:solidFill>
                          <a:latin typeface="Calibri"/>
                          <a:cs typeface="Calibri"/>
                        </a:rPr>
                        <a:t>deporte</a:t>
                      </a:r>
                      <a:endParaRPr sz="900" dirty="0">
                        <a:latin typeface="Calibri"/>
                        <a:cs typeface="Calibri"/>
                      </a:endParaRPr>
                    </a:p>
                  </a:txBody>
                  <a:tcPr marL="0" marR="0" marT="77470" marB="0">
                    <a:lnB w="57150">
                      <a:solidFill>
                        <a:srgbClr val="FFFFFF"/>
                      </a:solidFill>
                      <a:prstDash val="solid"/>
                    </a:lnB>
                    <a:solidFill>
                      <a:srgbClr val="CBCADE"/>
                    </a:solidFill>
                  </a:tcPr>
                </a:tc>
                <a:tc>
                  <a:txBody>
                    <a:bodyPr/>
                    <a:lstStyle/>
                    <a:p>
                      <a:pPr marL="53340">
                        <a:lnSpc>
                          <a:spcPts val="1045"/>
                        </a:lnSpc>
                        <a:spcBef>
                          <a:spcPts val="620"/>
                        </a:spcBef>
                      </a:pPr>
                      <a:r>
                        <a:rPr sz="900" b="1" spc="-5" dirty="0">
                          <a:solidFill>
                            <a:srgbClr val="186EA4"/>
                          </a:solidFill>
                          <a:latin typeface="Trebuchet MS"/>
                          <a:cs typeface="Trebuchet MS"/>
                        </a:rPr>
                        <a:t>C27</a:t>
                      </a:r>
                      <a:r>
                        <a:rPr sz="900" spc="5" dirty="0">
                          <a:solidFill>
                            <a:srgbClr val="4C4D4F"/>
                          </a:solidFill>
                          <a:latin typeface="Calibri"/>
                          <a:cs typeface="Calibri"/>
                        </a:rPr>
                        <a:t>M</a:t>
                      </a:r>
                      <a:r>
                        <a:rPr sz="900" dirty="0">
                          <a:solidFill>
                            <a:srgbClr val="4C4D4F"/>
                          </a:solidFill>
                          <a:latin typeface="Calibri"/>
                          <a:cs typeface="Calibri"/>
                        </a:rPr>
                        <a:t>ed</a:t>
                      </a:r>
                      <a:r>
                        <a:rPr sz="900" spc="5" dirty="0">
                          <a:solidFill>
                            <a:srgbClr val="4C4D4F"/>
                          </a:solidFill>
                          <a:latin typeface="Calibri"/>
                          <a:cs typeface="Calibri"/>
                        </a:rPr>
                        <a:t>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s</a:t>
                      </a:r>
                      <a:r>
                        <a:rPr sz="900" spc="-10" dirty="0">
                          <a:solidFill>
                            <a:srgbClr val="4C4D4F"/>
                          </a:solidFill>
                          <a:latin typeface="Calibri"/>
                          <a:cs typeface="Calibri"/>
                        </a:rPr>
                        <a:t> </a:t>
                      </a:r>
                      <a:r>
                        <a:rPr sz="900" dirty="0">
                          <a:solidFill>
                            <a:srgbClr val="4C4D4F"/>
                          </a:solidFill>
                          <a:latin typeface="Calibri"/>
                          <a:cs typeface="Calibri"/>
                        </a:rPr>
                        <a:t>y</a:t>
                      </a:r>
                      <a:endParaRPr sz="900" dirty="0">
                        <a:latin typeface="Calibri"/>
                        <a:cs typeface="Calibri"/>
                      </a:endParaRPr>
                    </a:p>
                    <a:p>
                      <a:pPr marL="250825" marR="360045">
                        <a:lnSpc>
                          <a:spcPct val="92600"/>
                        </a:lnSpc>
                        <a:spcBef>
                          <a:spcPts val="45"/>
                        </a:spcBef>
                      </a:pPr>
                      <a:r>
                        <a:rPr sz="900" dirty="0">
                          <a:solidFill>
                            <a:srgbClr val="4C4D4F"/>
                          </a:solidFill>
                          <a:latin typeface="Calibri"/>
                          <a:cs typeface="Calibri"/>
                        </a:rPr>
                        <a:t>actuaciones de </a:t>
                      </a:r>
                      <a:r>
                        <a:rPr sz="900" spc="-190" dirty="0">
                          <a:solidFill>
                            <a:srgbClr val="4C4D4F"/>
                          </a:solidFill>
                          <a:latin typeface="Calibri"/>
                          <a:cs typeface="Calibri"/>
                        </a:rPr>
                        <a:t> </a:t>
                      </a:r>
                      <a:r>
                        <a:rPr sz="900" spc="-5" dirty="0">
                          <a:solidFill>
                            <a:srgbClr val="4C4D4F"/>
                          </a:solidFill>
                          <a:latin typeface="Calibri"/>
                          <a:cs typeface="Calibri"/>
                        </a:rPr>
                        <a:t>prevención </a:t>
                      </a:r>
                      <a:r>
                        <a:rPr sz="900" dirty="0">
                          <a:solidFill>
                            <a:srgbClr val="4C4D4F"/>
                          </a:solidFill>
                          <a:latin typeface="Calibri"/>
                          <a:cs typeface="Calibri"/>
                        </a:rPr>
                        <a:t>y </a:t>
                      </a:r>
                      <a:r>
                        <a:rPr sz="900" spc="5" dirty="0">
                          <a:solidFill>
                            <a:srgbClr val="4C4D4F"/>
                          </a:solidFill>
                          <a:latin typeface="Calibri"/>
                          <a:cs typeface="Calibri"/>
                        </a:rPr>
                        <a:t> </a:t>
                      </a:r>
                      <a:r>
                        <a:rPr sz="900" dirty="0">
                          <a:solidFill>
                            <a:srgbClr val="4C4D4F"/>
                          </a:solidFill>
                          <a:latin typeface="Calibri"/>
                          <a:cs typeface="Calibri"/>
                        </a:rPr>
                        <a:t>lucha</a:t>
                      </a:r>
                      <a:r>
                        <a:rPr sz="900" spc="160" dirty="0">
                          <a:solidFill>
                            <a:srgbClr val="4C4D4F"/>
                          </a:solidFill>
                          <a:latin typeface="Calibri"/>
                          <a:cs typeface="Calibri"/>
                        </a:rPr>
                        <a:t> </a:t>
                      </a:r>
                      <a:r>
                        <a:rPr sz="900" spc="-5" dirty="0">
                          <a:solidFill>
                            <a:srgbClr val="4C4D4F"/>
                          </a:solidFill>
                          <a:latin typeface="Calibri"/>
                          <a:cs typeface="Calibri"/>
                        </a:rPr>
                        <a:t>contra</a:t>
                      </a:r>
                      <a:r>
                        <a:rPr sz="900" spc="-35" dirty="0">
                          <a:solidFill>
                            <a:srgbClr val="4C4D4F"/>
                          </a:solidFill>
                          <a:latin typeface="Calibri"/>
                          <a:cs typeface="Calibri"/>
                        </a:rPr>
                        <a:t> </a:t>
                      </a:r>
                      <a:r>
                        <a:rPr sz="900" dirty="0">
                          <a:solidFill>
                            <a:srgbClr val="4C4D4F"/>
                          </a:solidFill>
                          <a:latin typeface="Calibri"/>
                          <a:cs typeface="Calibri"/>
                        </a:rPr>
                        <a:t>el </a:t>
                      </a:r>
                      <a:r>
                        <a:rPr sz="900" spc="-185" dirty="0">
                          <a:solidFill>
                            <a:srgbClr val="4C4D4F"/>
                          </a:solidFill>
                          <a:latin typeface="Calibri"/>
                          <a:cs typeface="Calibri"/>
                        </a:rPr>
                        <a:t> </a:t>
                      </a:r>
                      <a:r>
                        <a:rPr sz="900" spc="-5" dirty="0">
                          <a:solidFill>
                            <a:srgbClr val="4C4D4F"/>
                          </a:solidFill>
                          <a:latin typeface="Calibri"/>
                          <a:cs typeface="Calibri"/>
                        </a:rPr>
                        <a:t>fraude</a:t>
                      </a:r>
                      <a:r>
                        <a:rPr sz="900" spc="-15" dirty="0">
                          <a:solidFill>
                            <a:srgbClr val="4C4D4F"/>
                          </a:solidFill>
                          <a:latin typeface="Calibri"/>
                          <a:cs typeface="Calibri"/>
                        </a:rPr>
                        <a:t> </a:t>
                      </a:r>
                      <a:r>
                        <a:rPr sz="900" dirty="0">
                          <a:solidFill>
                            <a:srgbClr val="4C4D4F"/>
                          </a:solidFill>
                          <a:latin typeface="Calibri"/>
                          <a:cs typeface="Calibri"/>
                        </a:rPr>
                        <a:t>fiscal</a:t>
                      </a:r>
                      <a:endParaRPr sz="900" dirty="0">
                        <a:latin typeface="Calibri"/>
                        <a:cs typeface="Calibri"/>
                      </a:endParaRPr>
                    </a:p>
                    <a:p>
                      <a:pPr marL="250825" marR="274955" indent="-198120">
                        <a:lnSpc>
                          <a:spcPct val="92200"/>
                        </a:lnSpc>
                        <a:spcBef>
                          <a:spcPts val="300"/>
                        </a:spcBef>
                      </a:pPr>
                      <a:r>
                        <a:rPr sz="900" b="1" spc="-5" dirty="0">
                          <a:solidFill>
                            <a:srgbClr val="186EA4"/>
                          </a:solidFill>
                          <a:latin typeface="Trebuchet MS"/>
                          <a:cs typeface="Trebuchet MS"/>
                        </a:rPr>
                        <a:t>C2</a:t>
                      </a:r>
                      <a:r>
                        <a:rPr sz="900" b="1" dirty="0">
                          <a:solidFill>
                            <a:srgbClr val="186EA4"/>
                          </a:solidFill>
                          <a:latin typeface="Trebuchet MS"/>
                          <a:cs typeface="Trebuchet MS"/>
                        </a:rPr>
                        <a:t>8</a:t>
                      </a:r>
                      <a:r>
                        <a:rPr sz="900" b="1" spc="-55" dirty="0">
                          <a:solidFill>
                            <a:srgbClr val="186EA4"/>
                          </a:solidFill>
                          <a:latin typeface="Trebuchet MS"/>
                          <a:cs typeface="Trebuchet MS"/>
                        </a:rPr>
                        <a:t> </a:t>
                      </a:r>
                      <a:r>
                        <a:rPr sz="900" dirty="0">
                          <a:solidFill>
                            <a:srgbClr val="4C4D4F"/>
                          </a:solidFill>
                          <a:latin typeface="Calibri"/>
                          <a:cs typeface="Calibri"/>
                        </a:rPr>
                        <a:t>Ad</a:t>
                      </a:r>
                      <a:r>
                        <a:rPr sz="900" spc="-10" dirty="0">
                          <a:solidFill>
                            <a:srgbClr val="4C4D4F"/>
                          </a:solidFill>
                          <a:latin typeface="Calibri"/>
                          <a:cs typeface="Calibri"/>
                        </a:rPr>
                        <a:t>a</a:t>
                      </a:r>
                      <a:r>
                        <a:rPr sz="900" dirty="0">
                          <a:solidFill>
                            <a:srgbClr val="4C4D4F"/>
                          </a:solidFill>
                          <a:latin typeface="Calibri"/>
                          <a:cs typeface="Calibri"/>
                        </a:rPr>
                        <a:t>p</a:t>
                      </a:r>
                      <a:r>
                        <a:rPr sz="900" spc="-5" dirty="0">
                          <a:solidFill>
                            <a:srgbClr val="4C4D4F"/>
                          </a:solidFill>
                          <a:latin typeface="Calibri"/>
                          <a:cs typeface="Calibri"/>
                        </a:rPr>
                        <a:t>t</a:t>
                      </a:r>
                      <a:r>
                        <a:rPr sz="900" spc="-10" dirty="0">
                          <a:solidFill>
                            <a:srgbClr val="4C4D4F"/>
                          </a:solidFill>
                          <a:latin typeface="Calibri"/>
                          <a:cs typeface="Calibri"/>
                        </a:rPr>
                        <a:t>ac</a:t>
                      </a:r>
                      <a:r>
                        <a:rPr sz="900" spc="5" dirty="0">
                          <a:solidFill>
                            <a:srgbClr val="4C4D4F"/>
                          </a:solidFill>
                          <a:latin typeface="Calibri"/>
                          <a:cs typeface="Calibri"/>
                        </a:rPr>
                        <a:t>i</a:t>
                      </a:r>
                      <a:r>
                        <a:rPr sz="900" dirty="0">
                          <a:solidFill>
                            <a:srgbClr val="4C4D4F"/>
                          </a:solidFill>
                          <a:latin typeface="Calibri"/>
                          <a:cs typeface="Calibri"/>
                        </a:rPr>
                        <a:t>ón</a:t>
                      </a:r>
                      <a:r>
                        <a:rPr sz="900" spc="-5" dirty="0">
                          <a:solidFill>
                            <a:srgbClr val="4C4D4F"/>
                          </a:solidFill>
                          <a:latin typeface="Calibri"/>
                          <a:cs typeface="Calibri"/>
                        </a:rPr>
                        <a:t> </a:t>
                      </a:r>
                      <a:r>
                        <a:rPr sz="900" dirty="0">
                          <a:solidFill>
                            <a:srgbClr val="4C4D4F"/>
                          </a:solidFill>
                          <a:latin typeface="Calibri"/>
                          <a:cs typeface="Calibri"/>
                        </a:rPr>
                        <a:t>del  sistema </a:t>
                      </a:r>
                      <a:r>
                        <a:rPr sz="900" spc="5" dirty="0">
                          <a:solidFill>
                            <a:srgbClr val="4C4D4F"/>
                          </a:solidFill>
                          <a:latin typeface="Calibri"/>
                          <a:cs typeface="Calibri"/>
                        </a:rPr>
                        <a:t> </a:t>
                      </a:r>
                      <a:r>
                        <a:rPr sz="900" dirty="0">
                          <a:solidFill>
                            <a:srgbClr val="4C4D4F"/>
                          </a:solidFill>
                          <a:latin typeface="Calibri"/>
                          <a:cs typeface="Calibri"/>
                        </a:rPr>
                        <a:t>impositivo a </a:t>
                      </a:r>
                      <a:r>
                        <a:rPr sz="900" spc="5" dirty="0">
                          <a:solidFill>
                            <a:srgbClr val="4C4D4F"/>
                          </a:solidFill>
                          <a:latin typeface="Calibri"/>
                          <a:cs typeface="Calibri"/>
                        </a:rPr>
                        <a:t>la </a:t>
                      </a:r>
                      <a:r>
                        <a:rPr sz="900" spc="10" dirty="0">
                          <a:solidFill>
                            <a:srgbClr val="4C4D4F"/>
                          </a:solidFill>
                          <a:latin typeface="Calibri"/>
                          <a:cs typeface="Calibri"/>
                        </a:rPr>
                        <a:t> </a:t>
                      </a:r>
                      <a:r>
                        <a:rPr sz="900" dirty="0">
                          <a:solidFill>
                            <a:srgbClr val="4C4D4F"/>
                          </a:solidFill>
                          <a:latin typeface="Calibri"/>
                          <a:cs typeface="Calibri"/>
                        </a:rPr>
                        <a:t>realidad del siglo </a:t>
                      </a:r>
                      <a:r>
                        <a:rPr sz="900" spc="-190" dirty="0">
                          <a:solidFill>
                            <a:srgbClr val="4C4D4F"/>
                          </a:solidFill>
                          <a:latin typeface="Calibri"/>
                          <a:cs typeface="Calibri"/>
                        </a:rPr>
                        <a:t> </a:t>
                      </a:r>
                      <a:r>
                        <a:rPr sz="900" dirty="0">
                          <a:solidFill>
                            <a:srgbClr val="4C4D4F"/>
                          </a:solidFill>
                          <a:latin typeface="Calibri"/>
                          <a:cs typeface="Calibri"/>
                        </a:rPr>
                        <a:t>XXI</a:t>
                      </a:r>
                      <a:endParaRPr sz="900" dirty="0">
                        <a:latin typeface="Calibri"/>
                        <a:cs typeface="Calibri"/>
                      </a:endParaRPr>
                    </a:p>
                    <a:p>
                      <a:pPr marL="250825" marR="451484" indent="-198755">
                        <a:lnSpc>
                          <a:spcPct val="92200"/>
                        </a:lnSpc>
                        <a:spcBef>
                          <a:spcPts val="325"/>
                        </a:spcBef>
                      </a:pPr>
                      <a:r>
                        <a:rPr sz="900" b="1" spc="-5" dirty="0">
                          <a:solidFill>
                            <a:srgbClr val="186EA4"/>
                          </a:solidFill>
                          <a:latin typeface="Trebuchet MS"/>
                          <a:cs typeface="Trebuchet MS"/>
                        </a:rPr>
                        <a:t>C2</a:t>
                      </a:r>
                      <a:r>
                        <a:rPr sz="900" b="1" dirty="0">
                          <a:solidFill>
                            <a:srgbClr val="186EA4"/>
                          </a:solidFill>
                          <a:latin typeface="Trebuchet MS"/>
                          <a:cs typeface="Trebuchet MS"/>
                        </a:rPr>
                        <a:t>9</a:t>
                      </a:r>
                      <a:r>
                        <a:rPr sz="900" b="1" spc="-10" dirty="0">
                          <a:solidFill>
                            <a:srgbClr val="186EA4"/>
                          </a:solidFill>
                          <a:latin typeface="Trebuchet MS"/>
                          <a:cs typeface="Trebuchet MS"/>
                        </a:rPr>
                        <a:t> </a:t>
                      </a:r>
                      <a:r>
                        <a:rPr sz="900" spc="5" dirty="0">
                          <a:solidFill>
                            <a:srgbClr val="4C4D4F"/>
                          </a:solidFill>
                          <a:latin typeface="Calibri"/>
                          <a:cs typeface="Calibri"/>
                        </a:rPr>
                        <a:t>M</a:t>
                      </a:r>
                      <a:r>
                        <a:rPr sz="900" dirty="0">
                          <a:solidFill>
                            <a:srgbClr val="4C4D4F"/>
                          </a:solidFill>
                          <a:latin typeface="Calibri"/>
                          <a:cs typeface="Calibri"/>
                        </a:rPr>
                        <a:t>e</a:t>
                      </a:r>
                      <a:r>
                        <a:rPr sz="900" spc="-5" dirty="0">
                          <a:solidFill>
                            <a:srgbClr val="4C4D4F"/>
                          </a:solidFill>
                          <a:latin typeface="Calibri"/>
                          <a:cs typeface="Calibri"/>
                        </a:rPr>
                        <a:t>j</a:t>
                      </a:r>
                      <a:r>
                        <a:rPr sz="900" dirty="0">
                          <a:solidFill>
                            <a:srgbClr val="4C4D4F"/>
                          </a:solidFill>
                          <a:latin typeface="Calibri"/>
                          <a:cs typeface="Calibri"/>
                        </a:rPr>
                        <a:t>o</a:t>
                      </a:r>
                      <a:r>
                        <a:rPr sz="900" spc="-5" dirty="0">
                          <a:solidFill>
                            <a:srgbClr val="4C4D4F"/>
                          </a:solidFill>
                          <a:latin typeface="Calibri"/>
                          <a:cs typeface="Calibri"/>
                        </a:rPr>
                        <a:t>r</a:t>
                      </a:r>
                      <a:r>
                        <a:rPr sz="900" dirty="0">
                          <a:solidFill>
                            <a:srgbClr val="4C4D4F"/>
                          </a:solidFill>
                          <a:latin typeface="Calibri"/>
                          <a:cs typeface="Calibri"/>
                        </a:rPr>
                        <a:t>a</a:t>
                      </a:r>
                      <a:r>
                        <a:rPr sz="900" spc="-5" dirty="0">
                          <a:solidFill>
                            <a:srgbClr val="4C4D4F"/>
                          </a:solidFill>
                          <a:latin typeface="Calibri"/>
                          <a:cs typeface="Calibri"/>
                        </a:rPr>
                        <a:t> </a:t>
                      </a:r>
                      <a:r>
                        <a:rPr sz="900" dirty="0">
                          <a:solidFill>
                            <a:srgbClr val="4C4D4F"/>
                          </a:solidFill>
                          <a:latin typeface="Calibri"/>
                          <a:cs typeface="Calibri"/>
                        </a:rPr>
                        <a:t>de </a:t>
                      </a:r>
                      <a:r>
                        <a:rPr sz="900" spc="5" dirty="0">
                          <a:solidFill>
                            <a:srgbClr val="4C4D4F"/>
                          </a:solidFill>
                          <a:latin typeface="Calibri"/>
                          <a:cs typeface="Calibri"/>
                        </a:rPr>
                        <a:t>la  </a:t>
                      </a:r>
                      <a:r>
                        <a:rPr sz="900" dirty="0">
                          <a:solidFill>
                            <a:srgbClr val="4C4D4F"/>
                          </a:solidFill>
                          <a:latin typeface="Calibri"/>
                          <a:cs typeface="Calibri"/>
                        </a:rPr>
                        <a:t>eficacia</a:t>
                      </a:r>
                      <a:r>
                        <a:rPr sz="900" spc="2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 </a:t>
                      </a:r>
                      <a:r>
                        <a:rPr sz="900" dirty="0">
                          <a:solidFill>
                            <a:srgbClr val="4C4D4F"/>
                          </a:solidFill>
                          <a:latin typeface="Calibri"/>
                          <a:cs typeface="Calibri"/>
                        </a:rPr>
                        <a:t>g</a:t>
                      </a:r>
                      <a:r>
                        <a:rPr sz="900" spc="-10" dirty="0">
                          <a:solidFill>
                            <a:srgbClr val="4C4D4F"/>
                          </a:solidFill>
                          <a:latin typeface="Calibri"/>
                          <a:cs typeface="Calibri"/>
                        </a:rPr>
                        <a:t>a</a:t>
                      </a:r>
                      <a:r>
                        <a:rPr sz="900" spc="-5" dirty="0">
                          <a:solidFill>
                            <a:srgbClr val="4C4D4F"/>
                          </a:solidFill>
                          <a:latin typeface="Calibri"/>
                          <a:cs typeface="Calibri"/>
                        </a:rPr>
                        <a:t>st</a:t>
                      </a:r>
                      <a:r>
                        <a:rPr sz="900" dirty="0">
                          <a:solidFill>
                            <a:srgbClr val="4C4D4F"/>
                          </a:solidFill>
                          <a:latin typeface="Calibri"/>
                          <a:cs typeface="Calibri"/>
                        </a:rPr>
                        <a:t>o </a:t>
                      </a:r>
                      <a:r>
                        <a:rPr sz="900" spc="5" dirty="0">
                          <a:solidFill>
                            <a:srgbClr val="4C4D4F"/>
                          </a:solidFill>
                          <a:latin typeface="Calibri"/>
                          <a:cs typeface="Calibri"/>
                        </a:rPr>
                        <a:t>púb</a:t>
                      </a:r>
                      <a:r>
                        <a:rPr sz="900" spc="10" dirty="0">
                          <a:solidFill>
                            <a:srgbClr val="4C4D4F"/>
                          </a:solidFill>
                          <a:latin typeface="Calibri"/>
                          <a:cs typeface="Calibri"/>
                        </a:rPr>
                        <a:t>li</a:t>
                      </a:r>
                      <a:r>
                        <a:rPr sz="900" spc="-5" dirty="0">
                          <a:solidFill>
                            <a:srgbClr val="4C4D4F"/>
                          </a:solidFill>
                          <a:latin typeface="Calibri"/>
                          <a:cs typeface="Calibri"/>
                        </a:rPr>
                        <a:t>c</a:t>
                      </a:r>
                      <a:r>
                        <a:rPr sz="900" dirty="0">
                          <a:solidFill>
                            <a:srgbClr val="4C4D4F"/>
                          </a:solidFill>
                          <a:latin typeface="Calibri"/>
                          <a:cs typeface="Calibri"/>
                        </a:rPr>
                        <a:t>o</a:t>
                      </a:r>
                      <a:endParaRPr sz="900" dirty="0">
                        <a:latin typeface="Calibri"/>
                        <a:cs typeface="Calibri"/>
                      </a:endParaRPr>
                    </a:p>
                    <a:p>
                      <a:pPr marL="250825" marR="80645" indent="-198120">
                        <a:lnSpc>
                          <a:spcPct val="92200"/>
                        </a:lnSpc>
                        <a:spcBef>
                          <a:spcPts val="300"/>
                        </a:spcBef>
                      </a:pPr>
                      <a:r>
                        <a:rPr sz="900" b="1" spc="-5" dirty="0">
                          <a:solidFill>
                            <a:srgbClr val="186EA4"/>
                          </a:solidFill>
                          <a:latin typeface="Trebuchet MS"/>
                          <a:cs typeface="Trebuchet MS"/>
                        </a:rPr>
                        <a:t>C3</a:t>
                      </a:r>
                      <a:r>
                        <a:rPr sz="900" b="1" dirty="0">
                          <a:solidFill>
                            <a:srgbClr val="186EA4"/>
                          </a:solidFill>
                          <a:latin typeface="Trebuchet MS"/>
                          <a:cs typeface="Trebuchet MS"/>
                        </a:rPr>
                        <a:t>0</a:t>
                      </a:r>
                      <a:r>
                        <a:rPr sz="900" b="1" spc="10" dirty="0">
                          <a:solidFill>
                            <a:srgbClr val="186EA4"/>
                          </a:solidFill>
                          <a:latin typeface="Trebuchet MS"/>
                          <a:cs typeface="Trebuchet MS"/>
                        </a:rPr>
                        <a:t> </a:t>
                      </a:r>
                      <a:r>
                        <a:rPr sz="900" spc="-5" dirty="0">
                          <a:solidFill>
                            <a:srgbClr val="4C4D4F"/>
                          </a:solidFill>
                          <a:latin typeface="Calibri"/>
                          <a:cs typeface="Calibri"/>
                        </a:rPr>
                        <a:t>S</a:t>
                      </a:r>
                      <a:r>
                        <a:rPr sz="900" dirty="0">
                          <a:solidFill>
                            <a:srgbClr val="4C4D4F"/>
                          </a:solidFill>
                          <a:latin typeface="Calibri"/>
                          <a:cs typeface="Calibri"/>
                        </a:rPr>
                        <a:t>o</a:t>
                      </a:r>
                      <a:r>
                        <a:rPr sz="900" spc="-5" dirty="0">
                          <a:solidFill>
                            <a:srgbClr val="4C4D4F"/>
                          </a:solidFill>
                          <a:latin typeface="Calibri"/>
                          <a:cs typeface="Calibri"/>
                        </a:rPr>
                        <a:t>st</a:t>
                      </a:r>
                      <a:r>
                        <a:rPr sz="900" dirty="0">
                          <a:solidFill>
                            <a:srgbClr val="4C4D4F"/>
                          </a:solidFill>
                          <a:latin typeface="Calibri"/>
                          <a:cs typeface="Calibri"/>
                        </a:rPr>
                        <a:t>en</a:t>
                      </a:r>
                      <a:r>
                        <a:rPr sz="900" spc="5" dirty="0">
                          <a:solidFill>
                            <a:srgbClr val="4C4D4F"/>
                          </a:solidFill>
                          <a:latin typeface="Calibri"/>
                          <a:cs typeface="Calibri"/>
                        </a:rPr>
                        <a:t>i</a:t>
                      </a:r>
                      <a:r>
                        <a:rPr sz="900" dirty="0">
                          <a:solidFill>
                            <a:srgbClr val="4C4D4F"/>
                          </a:solidFill>
                          <a:latin typeface="Calibri"/>
                          <a:cs typeface="Calibri"/>
                        </a:rPr>
                        <a:t>b</a:t>
                      </a:r>
                      <a:r>
                        <a:rPr sz="900" spc="5" dirty="0">
                          <a:solidFill>
                            <a:srgbClr val="4C4D4F"/>
                          </a:solidFill>
                          <a:latin typeface="Calibri"/>
                          <a:cs typeface="Calibri"/>
                        </a:rPr>
                        <a:t>ili</a:t>
                      </a:r>
                      <a:r>
                        <a:rPr sz="900" dirty="0">
                          <a:solidFill>
                            <a:srgbClr val="4C4D4F"/>
                          </a:solidFill>
                          <a:latin typeface="Calibri"/>
                          <a:cs typeface="Calibri"/>
                        </a:rPr>
                        <a:t>d</a:t>
                      </a:r>
                      <a:r>
                        <a:rPr sz="900" spc="-10" dirty="0">
                          <a:solidFill>
                            <a:srgbClr val="4C4D4F"/>
                          </a:solidFill>
                          <a:latin typeface="Calibri"/>
                          <a:cs typeface="Calibri"/>
                        </a:rPr>
                        <a:t>a</a:t>
                      </a:r>
                      <a:r>
                        <a:rPr sz="900" dirty="0">
                          <a:solidFill>
                            <a:srgbClr val="4C4D4F"/>
                          </a:solidFill>
                          <a:latin typeface="Calibri"/>
                          <a:cs typeface="Calibri"/>
                        </a:rPr>
                        <a:t>d</a:t>
                      </a:r>
                      <a:r>
                        <a:rPr sz="900" spc="10" dirty="0">
                          <a:solidFill>
                            <a:srgbClr val="4C4D4F"/>
                          </a:solidFill>
                          <a:latin typeface="Calibri"/>
                          <a:cs typeface="Calibri"/>
                        </a:rPr>
                        <a:t> </a:t>
                      </a:r>
                      <a:r>
                        <a:rPr sz="900" dirty="0">
                          <a:solidFill>
                            <a:srgbClr val="4C4D4F"/>
                          </a:solidFill>
                          <a:latin typeface="Calibri"/>
                          <a:cs typeface="Calibri"/>
                        </a:rPr>
                        <a:t>a</a:t>
                      </a:r>
                      <a:r>
                        <a:rPr sz="900" spc="5" dirty="0">
                          <a:solidFill>
                            <a:srgbClr val="4C4D4F"/>
                          </a:solidFill>
                          <a:latin typeface="Calibri"/>
                          <a:cs typeface="Calibri"/>
                        </a:rPr>
                        <a:t> l</a:t>
                      </a:r>
                      <a:r>
                        <a:rPr sz="900" spc="-10" dirty="0">
                          <a:solidFill>
                            <a:srgbClr val="4C4D4F"/>
                          </a:solidFill>
                          <a:latin typeface="Calibri"/>
                          <a:cs typeface="Calibri"/>
                        </a:rPr>
                        <a:t>a</a:t>
                      </a:r>
                      <a:r>
                        <a:rPr sz="900" spc="-5" dirty="0">
                          <a:solidFill>
                            <a:srgbClr val="4C4D4F"/>
                          </a:solidFill>
                          <a:latin typeface="Calibri"/>
                          <a:cs typeface="Calibri"/>
                        </a:rPr>
                        <a:t>r</a:t>
                      </a:r>
                      <a:r>
                        <a:rPr sz="900" dirty="0">
                          <a:solidFill>
                            <a:srgbClr val="4C4D4F"/>
                          </a:solidFill>
                          <a:latin typeface="Calibri"/>
                          <a:cs typeface="Calibri"/>
                        </a:rPr>
                        <a:t>go  plazo</a:t>
                      </a:r>
                      <a:r>
                        <a:rPr sz="900" spc="40" dirty="0">
                          <a:solidFill>
                            <a:srgbClr val="4C4D4F"/>
                          </a:solidFill>
                          <a:latin typeface="Calibri"/>
                          <a:cs typeface="Calibri"/>
                        </a:rPr>
                        <a:t> </a:t>
                      </a:r>
                      <a:r>
                        <a:rPr sz="900" dirty="0">
                          <a:solidFill>
                            <a:srgbClr val="4C4D4F"/>
                          </a:solidFill>
                          <a:latin typeface="Calibri"/>
                          <a:cs typeface="Calibri"/>
                        </a:rPr>
                        <a:t>del </a:t>
                      </a:r>
                      <a:r>
                        <a:rPr sz="900" spc="-5" dirty="0">
                          <a:solidFill>
                            <a:srgbClr val="4C4D4F"/>
                          </a:solidFill>
                          <a:latin typeface="Calibri"/>
                          <a:cs typeface="Calibri"/>
                        </a:rPr>
                        <a:t>sistema </a:t>
                      </a:r>
                      <a:r>
                        <a:rPr sz="900" dirty="0">
                          <a:solidFill>
                            <a:srgbClr val="4C4D4F"/>
                          </a:solidFill>
                          <a:latin typeface="Calibri"/>
                          <a:cs typeface="Calibri"/>
                        </a:rPr>
                        <a:t> público</a:t>
                      </a:r>
                      <a:endParaRPr sz="900" dirty="0">
                        <a:latin typeface="Calibri"/>
                        <a:cs typeface="Calibri"/>
                      </a:endParaRPr>
                    </a:p>
                    <a:p>
                      <a:pPr marL="250825" marR="172085" indent="-1270">
                        <a:lnSpc>
                          <a:spcPct val="92200"/>
                        </a:lnSpc>
                        <a:spcBef>
                          <a:spcPts val="10"/>
                        </a:spcBef>
                      </a:pPr>
                      <a:r>
                        <a:rPr sz="900" dirty="0">
                          <a:solidFill>
                            <a:srgbClr val="4C4D4F"/>
                          </a:solidFill>
                          <a:latin typeface="Calibri"/>
                          <a:cs typeface="Calibri"/>
                        </a:rPr>
                        <a:t>de pensiones en el </a:t>
                      </a:r>
                      <a:r>
                        <a:rPr sz="900" spc="5" dirty="0">
                          <a:solidFill>
                            <a:srgbClr val="4C4D4F"/>
                          </a:solidFill>
                          <a:latin typeface="Calibri"/>
                          <a:cs typeface="Calibri"/>
                        </a:rPr>
                        <a:t> </a:t>
                      </a:r>
                      <a:r>
                        <a:rPr sz="900" dirty="0">
                          <a:solidFill>
                            <a:srgbClr val="4C4D4F"/>
                          </a:solidFill>
                          <a:latin typeface="Calibri"/>
                          <a:cs typeface="Calibri"/>
                        </a:rPr>
                        <a:t>marco</a:t>
                      </a:r>
                      <a:r>
                        <a:rPr sz="900" spc="20" dirty="0">
                          <a:solidFill>
                            <a:srgbClr val="4C4D4F"/>
                          </a:solidFill>
                          <a:latin typeface="Calibri"/>
                          <a:cs typeface="Calibri"/>
                        </a:rPr>
                        <a:t> </a:t>
                      </a:r>
                      <a:r>
                        <a:rPr sz="900" dirty="0">
                          <a:solidFill>
                            <a:srgbClr val="4C4D4F"/>
                          </a:solidFill>
                          <a:latin typeface="Calibri"/>
                          <a:cs typeface="Calibri"/>
                        </a:rPr>
                        <a:t>del</a:t>
                      </a:r>
                      <a:r>
                        <a:rPr sz="900" spc="-15" dirty="0">
                          <a:solidFill>
                            <a:srgbClr val="4C4D4F"/>
                          </a:solidFill>
                          <a:latin typeface="Calibri"/>
                          <a:cs typeface="Calibri"/>
                        </a:rPr>
                        <a:t> </a:t>
                      </a:r>
                      <a:r>
                        <a:rPr sz="900" spc="-10" dirty="0">
                          <a:solidFill>
                            <a:srgbClr val="4C4D4F"/>
                          </a:solidFill>
                          <a:latin typeface="Calibri"/>
                          <a:cs typeface="Calibri"/>
                        </a:rPr>
                        <a:t>Pacto</a:t>
                      </a:r>
                      <a:r>
                        <a:rPr sz="900" spc="-15" dirty="0">
                          <a:solidFill>
                            <a:srgbClr val="4C4D4F"/>
                          </a:solidFill>
                          <a:latin typeface="Calibri"/>
                          <a:cs typeface="Calibri"/>
                        </a:rPr>
                        <a:t> </a:t>
                      </a:r>
                      <a:r>
                        <a:rPr sz="900" dirty="0">
                          <a:solidFill>
                            <a:srgbClr val="4C4D4F"/>
                          </a:solidFill>
                          <a:latin typeface="Calibri"/>
                          <a:cs typeface="Calibri"/>
                        </a:rPr>
                        <a:t>de </a:t>
                      </a:r>
                      <a:r>
                        <a:rPr sz="900" spc="-190" dirty="0">
                          <a:solidFill>
                            <a:srgbClr val="4C4D4F"/>
                          </a:solidFill>
                          <a:latin typeface="Calibri"/>
                          <a:cs typeface="Calibri"/>
                        </a:rPr>
                        <a:t> </a:t>
                      </a:r>
                      <a:r>
                        <a:rPr sz="900" dirty="0">
                          <a:solidFill>
                            <a:srgbClr val="4C4D4F"/>
                          </a:solidFill>
                          <a:latin typeface="Calibri"/>
                          <a:cs typeface="Calibri"/>
                        </a:rPr>
                        <a:t>Toledo</a:t>
                      </a:r>
                      <a:endParaRPr sz="900" dirty="0">
                        <a:latin typeface="Calibri"/>
                        <a:cs typeface="Calibri"/>
                      </a:endParaRPr>
                    </a:p>
                  </a:txBody>
                  <a:tcPr marL="0" marR="0" marT="78740" marB="0">
                    <a:lnB w="57150">
                      <a:solidFill>
                        <a:srgbClr val="FFFFFF"/>
                      </a:solidFill>
                      <a:prstDash val="solid"/>
                    </a:lnB>
                    <a:solidFill>
                      <a:srgbClr val="C8D3E5"/>
                    </a:solidFill>
                  </a:tcPr>
                </a:tc>
                <a:extLst>
                  <a:ext uri="{0D108BD9-81ED-4DB2-BD59-A6C34878D82A}">
                    <a16:rowId xmlns:a16="http://schemas.microsoft.com/office/drawing/2014/main" val="10000"/>
                  </a:ext>
                </a:extLst>
              </a:tr>
            </a:tbl>
          </a:graphicData>
        </a:graphic>
      </p:graphicFrame>
      <p:sp>
        <p:nvSpPr>
          <p:cNvPr id="4" name="object 4">
            <a:extLst>
              <a:ext uri="{FF2B5EF4-FFF2-40B4-BE49-F238E27FC236}">
                <a16:creationId xmlns:a16="http://schemas.microsoft.com/office/drawing/2014/main" id="{39F9849E-5890-42C4-BBC4-5FEBBB0171FC}"/>
              </a:ext>
            </a:extLst>
          </p:cNvPr>
          <p:cNvSpPr txBox="1"/>
          <p:nvPr/>
        </p:nvSpPr>
        <p:spPr>
          <a:xfrm>
            <a:off x="236971" y="2834912"/>
            <a:ext cx="7837883" cy="1346522"/>
          </a:xfrm>
          <a:prstGeom prst="rect">
            <a:avLst/>
          </a:prstGeom>
        </p:spPr>
        <p:txBody>
          <a:bodyPr vert="horz" wrap="square" lIns="0" tIns="12700" rIns="0" bIns="0" rtlCol="0">
            <a:spAutoFit/>
          </a:bodyPr>
          <a:lstStyle/>
          <a:p>
            <a:pPr marL="12700">
              <a:spcBef>
                <a:spcPts val="2160"/>
              </a:spcBef>
            </a:pPr>
            <a:r>
              <a:rPr sz="1400" b="1" dirty="0">
                <a:latin typeface="Oxygen Bold" panose="02000803000000000000" pitchFamily="2" charset="0"/>
                <a:cs typeface="Helvetica" panose="020B0604020202020204" pitchFamily="34" charset="0"/>
              </a:rPr>
              <a:t>30 COMPONENTES</a:t>
            </a:r>
            <a:r>
              <a:rPr lang="es-ES" sz="1400" b="1" dirty="0">
                <a:latin typeface="Oxygen Bold" panose="02000803000000000000" pitchFamily="2" charset="0"/>
                <a:cs typeface="Helvetica" panose="020B0604020202020204" pitchFamily="34" charset="0"/>
              </a:rPr>
              <a:t> ( 110 INVERSIONES + 102 REFORMAS)</a:t>
            </a:r>
          </a:p>
          <a:p>
            <a:pPr marL="12700">
              <a:spcBef>
                <a:spcPts val="2160"/>
              </a:spcBef>
            </a:pPr>
            <a:endParaRPr lang="es-ES" b="1" dirty="0">
              <a:solidFill>
                <a:srgbClr val="BA514C"/>
              </a:solidFill>
              <a:latin typeface="Oxygen Bold" panose="02000803000000000000" pitchFamily="2" charset="0"/>
              <a:cs typeface="Helvetica" panose="020B0604020202020204" pitchFamily="34" charset="0"/>
            </a:endParaRPr>
          </a:p>
          <a:p>
            <a:pPr marL="12700">
              <a:spcBef>
                <a:spcPts val="2160"/>
              </a:spcBef>
            </a:pPr>
            <a:endParaRPr b="1" dirty="0">
              <a:solidFill>
                <a:srgbClr val="BA514C"/>
              </a:solidFill>
              <a:latin typeface="Oxygen Bold" panose="02000803000000000000" pitchFamily="2" charset="0"/>
              <a:cs typeface="Helvetica" panose="020B0604020202020204" pitchFamily="34" charset="0"/>
            </a:endParaRPr>
          </a:p>
        </p:txBody>
      </p:sp>
      <p:pic>
        <p:nvPicPr>
          <p:cNvPr id="5" name="object 5">
            <a:extLst>
              <a:ext uri="{FF2B5EF4-FFF2-40B4-BE49-F238E27FC236}">
                <a16:creationId xmlns:a16="http://schemas.microsoft.com/office/drawing/2014/main" id="{204799C5-1D33-4A93-AE61-00EAE4F3AADE}"/>
              </a:ext>
            </a:extLst>
          </p:cNvPr>
          <p:cNvPicPr/>
          <p:nvPr/>
        </p:nvPicPr>
        <p:blipFill>
          <a:blip r:embed="rId2" cstate="print"/>
          <a:stretch>
            <a:fillRect/>
          </a:stretch>
        </p:blipFill>
        <p:spPr>
          <a:xfrm>
            <a:off x="22347" y="1410577"/>
            <a:ext cx="12169653" cy="1299565"/>
          </a:xfrm>
          <a:prstGeom prst="rect">
            <a:avLst/>
          </a:prstGeom>
        </p:spPr>
      </p:pic>
      <p:sp>
        <p:nvSpPr>
          <p:cNvPr id="8" name="object 8">
            <a:extLst>
              <a:ext uri="{FF2B5EF4-FFF2-40B4-BE49-F238E27FC236}">
                <a16:creationId xmlns:a16="http://schemas.microsoft.com/office/drawing/2014/main" id="{0DC30B22-67C7-4FC3-B10D-CE4761C01DA6}"/>
              </a:ext>
            </a:extLst>
          </p:cNvPr>
          <p:cNvSpPr txBox="1"/>
          <p:nvPr/>
        </p:nvSpPr>
        <p:spPr>
          <a:xfrm>
            <a:off x="220533" y="1050286"/>
            <a:ext cx="2717243" cy="228268"/>
          </a:xfrm>
          <a:prstGeom prst="rect">
            <a:avLst/>
          </a:prstGeom>
        </p:spPr>
        <p:txBody>
          <a:bodyPr vert="horz" wrap="square" lIns="0" tIns="12700" rIns="0" bIns="0" rtlCol="0">
            <a:spAutoFit/>
          </a:bodyPr>
          <a:lstStyle/>
          <a:p>
            <a:pPr marL="12700">
              <a:lnSpc>
                <a:spcPct val="100000"/>
              </a:lnSpc>
              <a:spcBef>
                <a:spcPts val="2160"/>
              </a:spcBef>
            </a:pPr>
            <a:r>
              <a:rPr sz="1400" b="1" dirty="0">
                <a:latin typeface="Oxygen Bold" panose="02000803000000000000" pitchFamily="2" charset="0"/>
                <a:cs typeface="Helvetica" panose="020B0604020202020204" pitchFamily="34" charset="0"/>
              </a:rPr>
              <a:t>10 POLÍTICAS PALANCA</a:t>
            </a:r>
          </a:p>
        </p:txBody>
      </p:sp>
      <p:sp>
        <p:nvSpPr>
          <p:cNvPr id="12" name="Rectángulo 11">
            <a:extLst>
              <a:ext uri="{FF2B5EF4-FFF2-40B4-BE49-F238E27FC236}">
                <a16:creationId xmlns:a16="http://schemas.microsoft.com/office/drawing/2014/main" id="{0CD22425-59FA-481F-8B60-B103BB1765CE}"/>
              </a:ext>
            </a:extLst>
          </p:cNvPr>
          <p:cNvSpPr/>
          <p:nvPr/>
        </p:nvSpPr>
        <p:spPr>
          <a:xfrm>
            <a:off x="6096000" y="1410577"/>
            <a:ext cx="1271759" cy="462035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Rectángulo 12">
            <a:extLst>
              <a:ext uri="{FF2B5EF4-FFF2-40B4-BE49-F238E27FC236}">
                <a16:creationId xmlns:a16="http://schemas.microsoft.com/office/drawing/2014/main" id="{AFE384CC-996A-4153-B25F-39CF4EA75B50}"/>
              </a:ext>
            </a:extLst>
          </p:cNvPr>
          <p:cNvSpPr/>
          <p:nvPr/>
        </p:nvSpPr>
        <p:spPr>
          <a:xfrm>
            <a:off x="6095999" y="3194122"/>
            <a:ext cx="1271759" cy="62810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Título 2">
            <a:extLst>
              <a:ext uri="{FF2B5EF4-FFF2-40B4-BE49-F238E27FC236}">
                <a16:creationId xmlns:a16="http://schemas.microsoft.com/office/drawing/2014/main" id="{29AF946F-7871-4CE6-9EBC-C1FB55CFEF3D}"/>
              </a:ext>
            </a:extLst>
          </p:cNvPr>
          <p:cNvSpPr txBox="1">
            <a:spLocks/>
          </p:cNvSpPr>
          <p:nvPr/>
        </p:nvSpPr>
        <p:spPr>
          <a:xfrm>
            <a:off x="696675" y="301820"/>
            <a:ext cx="10800000" cy="533205"/>
          </a:xfrm>
          <a:prstGeom prst="rect">
            <a:avLst/>
          </a:prstGeom>
        </p:spPr>
        <p:txBody>
          <a:bodyPr vert="horz" lIns="72000" tIns="72000" rIns="72000" bIns="72000" rtlCol="0" anchor="b" anchorCtr="0">
            <a:spAutoFit/>
          </a:bodyPr>
          <a:lstStyle>
            <a:lvl1pPr algn="l" defTabSz="914400" rtl="0" eaLnBrk="1" latinLnBrk="0" hangingPunct="1">
              <a:lnSpc>
                <a:spcPct val="90000"/>
              </a:lnSpc>
              <a:spcBef>
                <a:spcPct val="0"/>
              </a:spcBef>
              <a:buNone/>
              <a:defRPr lang="es-ES" sz="2000" b="1" kern="1200" dirty="0">
                <a:solidFill>
                  <a:srgbClr val="013E77"/>
                </a:solidFill>
                <a:latin typeface="Verdana" panose="020B0604030504040204" pitchFamily="34" charset="0"/>
                <a:ea typeface="Verdana" panose="020B060403050404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2800" dirty="0">
                <a:solidFill>
                  <a:srgbClr val="BA514C"/>
                </a:solidFill>
                <a:latin typeface="Oxygen Bold" panose="02000803000000000000" pitchFamily="2" charset="0"/>
                <a:ea typeface="+mj-ea"/>
                <a:cs typeface="+mj-cs"/>
              </a:rPr>
              <a:t>Fondos Next Generation en España</a:t>
            </a:r>
          </a:p>
        </p:txBody>
      </p:sp>
      <p:sp>
        <p:nvSpPr>
          <p:cNvPr id="18" name="object 8">
            <a:extLst>
              <a:ext uri="{FF2B5EF4-FFF2-40B4-BE49-F238E27FC236}">
                <a16:creationId xmlns:a16="http://schemas.microsoft.com/office/drawing/2014/main" id="{27AEABB9-E50E-4E45-A491-FDE49054CCC4}"/>
              </a:ext>
            </a:extLst>
          </p:cNvPr>
          <p:cNvSpPr txBox="1"/>
          <p:nvPr/>
        </p:nvSpPr>
        <p:spPr>
          <a:xfrm>
            <a:off x="8737905" y="-118678"/>
            <a:ext cx="2405574" cy="1284967"/>
          </a:xfrm>
          <a:prstGeom prst="rect">
            <a:avLst/>
          </a:prstGeom>
        </p:spPr>
        <p:txBody>
          <a:bodyPr vert="horz" wrap="square" lIns="0" tIns="12700" rIns="0" bIns="0" rtlCol="0">
            <a:spAutoFit/>
          </a:bodyPr>
          <a:lstStyle/>
          <a:p>
            <a:pPr marL="12700">
              <a:lnSpc>
                <a:spcPct val="100000"/>
              </a:lnSpc>
              <a:spcBef>
                <a:spcPts val="100"/>
              </a:spcBef>
            </a:pPr>
            <a:endParaRPr lang="es-ES" sz="1400" b="1" dirty="0">
              <a:solidFill>
                <a:srgbClr val="BCBEC0"/>
              </a:solidFill>
              <a:latin typeface="Calibri"/>
              <a:cs typeface="Calibri"/>
            </a:endParaRPr>
          </a:p>
          <a:p>
            <a:pPr marL="12700">
              <a:lnSpc>
                <a:spcPct val="100000"/>
              </a:lnSpc>
              <a:spcBef>
                <a:spcPts val="2160"/>
              </a:spcBef>
            </a:pPr>
            <a:r>
              <a:rPr lang="es-ES" sz="1200" b="1" dirty="0">
                <a:latin typeface="Oxygen Bold" panose="02000803000000000000" pitchFamily="2" charset="0"/>
                <a:cs typeface="Helvetica" panose="020B0604020202020204" pitchFamily="34" charset="0"/>
              </a:rPr>
              <a:t>Amplía información en este Link</a:t>
            </a:r>
          </a:p>
          <a:p>
            <a:pPr marL="12700">
              <a:lnSpc>
                <a:spcPct val="100000"/>
              </a:lnSpc>
              <a:spcBef>
                <a:spcPts val="2160"/>
              </a:spcBef>
            </a:pPr>
            <a:endParaRPr b="1" dirty="0">
              <a:solidFill>
                <a:srgbClr val="BA514C"/>
              </a:solidFill>
              <a:latin typeface="Oxygen Bold" panose="02000803000000000000" pitchFamily="2" charset="0"/>
              <a:cs typeface="Helvetica" panose="020B0604020202020204" pitchFamily="34" charset="0"/>
            </a:endParaRPr>
          </a:p>
        </p:txBody>
      </p:sp>
      <p:cxnSp>
        <p:nvCxnSpPr>
          <p:cNvPr id="20" name="Conector recto de flecha 19">
            <a:extLst>
              <a:ext uri="{FF2B5EF4-FFF2-40B4-BE49-F238E27FC236}">
                <a16:creationId xmlns:a16="http://schemas.microsoft.com/office/drawing/2014/main" id="{CF1E98FB-7C3B-40BC-BB45-E3A94365D386}"/>
              </a:ext>
            </a:extLst>
          </p:cNvPr>
          <p:cNvCxnSpPr/>
          <p:nvPr/>
        </p:nvCxnSpPr>
        <p:spPr>
          <a:xfrm>
            <a:off x="10311618" y="659307"/>
            <a:ext cx="831861"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graphicFrame>
        <p:nvGraphicFramePr>
          <p:cNvPr id="2" name="Objeto 1">
            <a:extLst>
              <a:ext uri="{FF2B5EF4-FFF2-40B4-BE49-F238E27FC236}">
                <a16:creationId xmlns:a16="http://schemas.microsoft.com/office/drawing/2014/main" id="{4EA6BEF6-3094-48C4-8495-A71FDAF9BCAB}"/>
              </a:ext>
            </a:extLst>
          </p:cNvPr>
          <p:cNvGraphicFramePr>
            <a:graphicFrameLocks noChangeAspect="1"/>
          </p:cNvGraphicFramePr>
          <p:nvPr>
            <p:extLst>
              <p:ext uri="{D42A27DB-BD31-4B8C-83A1-F6EECF244321}">
                <p14:modId xmlns:p14="http://schemas.microsoft.com/office/powerpoint/2010/main" val="2726448258"/>
              </p:ext>
            </p:extLst>
          </p:nvPr>
        </p:nvGraphicFramePr>
        <p:xfrm>
          <a:off x="11203796" y="78159"/>
          <a:ext cx="767671" cy="1086261"/>
        </p:xfrm>
        <a:graphic>
          <a:graphicData uri="http://schemas.openxmlformats.org/presentationml/2006/ole">
            <mc:AlternateContent xmlns:mc="http://schemas.openxmlformats.org/markup-compatibility/2006">
              <mc:Choice xmlns:v="urn:schemas-microsoft-com:vml" Requires="v">
                <p:oleObj name="Acrobat Document" r:id="rId3" imgW="5667375" imgH="8020050" progId="AcroExch.Document.DC">
                  <p:embed/>
                </p:oleObj>
              </mc:Choice>
              <mc:Fallback>
                <p:oleObj name="Acrobat Document" r:id="rId3" imgW="5667375" imgH="8020050" progId="AcroExch.Document.DC">
                  <p:embed/>
                  <p:pic>
                    <p:nvPicPr>
                      <p:cNvPr id="0" name=""/>
                      <p:cNvPicPr/>
                      <p:nvPr/>
                    </p:nvPicPr>
                    <p:blipFill>
                      <a:blip r:embed="rId4"/>
                      <a:stretch>
                        <a:fillRect/>
                      </a:stretch>
                    </p:blipFill>
                    <p:spPr>
                      <a:xfrm>
                        <a:off x="11203796" y="78159"/>
                        <a:ext cx="767671" cy="1086261"/>
                      </a:xfrm>
                      <a:prstGeom prst="rect">
                        <a:avLst/>
                      </a:prstGeom>
                    </p:spPr>
                  </p:pic>
                </p:oleObj>
              </mc:Fallback>
            </mc:AlternateContent>
          </a:graphicData>
        </a:graphic>
      </p:graphicFrame>
    </p:spTree>
    <p:extLst>
      <p:ext uri="{BB962C8B-B14F-4D97-AF65-F5344CB8AC3E}">
        <p14:creationId xmlns:p14="http://schemas.microsoft.com/office/powerpoint/2010/main" val="416730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a:t>
            </a:r>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443563" y="1530417"/>
            <a:ext cx="9121323" cy="4379496"/>
          </a:xfrm>
        </p:spPr>
        <p:txBody>
          <a:bodyPr vert="horz" lIns="91440" tIns="45720" rIns="91440" bIns="45720" rtlCol="0">
            <a:normAutofit/>
          </a:bodyPr>
          <a:lstStyle/>
          <a:p>
            <a:pPr marL="0" indent="0">
              <a:lnSpc>
                <a:spcPct val="110000"/>
              </a:lnSpc>
              <a:spcBef>
                <a:spcPts val="1200"/>
              </a:spcBef>
              <a:buClr>
                <a:srgbClr val="BA514C"/>
              </a:buClr>
              <a:buNone/>
            </a:pPr>
            <a:r>
              <a:rPr lang="es-ES" sz="1800" b="1" dirty="0">
                <a:solidFill>
                  <a:srgbClr val="BA514C"/>
                </a:solidFill>
                <a:latin typeface="Oxygen Bold" panose="02000803000000000000" pitchFamily="2" charset="0"/>
              </a:rPr>
              <a:t>1</a:t>
            </a:r>
            <a:r>
              <a:rPr lang="es-ES" sz="2200" b="1" dirty="0">
                <a:solidFill>
                  <a:srgbClr val="BA514C"/>
                </a:solidFill>
                <a:latin typeface="Oxygen Bold" panose="02000803000000000000" pitchFamily="2" charset="0"/>
              </a:rPr>
              <a:t>. Descripción general del componente</a:t>
            </a:r>
          </a:p>
          <a:p>
            <a:pPr lvl="1">
              <a:lnSpc>
                <a:spcPct val="110000"/>
              </a:lnSpc>
              <a:spcBef>
                <a:spcPts val="1200"/>
              </a:spcBef>
              <a:buFont typeface="Arial" panose="020B0604020202020204" pitchFamily="34" charset="0"/>
              <a:buChar char="•"/>
            </a:pPr>
            <a:r>
              <a:rPr lang="es-ES" sz="1700" dirty="0">
                <a:solidFill>
                  <a:srgbClr val="343536"/>
                </a:solidFill>
              </a:rPr>
              <a:t>Inversión</a:t>
            </a:r>
          </a:p>
          <a:p>
            <a:pPr lvl="1">
              <a:lnSpc>
                <a:spcPct val="110000"/>
              </a:lnSpc>
              <a:spcBef>
                <a:spcPts val="1200"/>
              </a:spcBef>
              <a:buFont typeface="Arial" panose="020B0604020202020204" pitchFamily="34" charset="0"/>
              <a:buChar char="•"/>
            </a:pPr>
            <a:r>
              <a:rPr lang="es-ES" sz="1700" dirty="0">
                <a:solidFill>
                  <a:srgbClr val="343536"/>
                </a:solidFill>
              </a:rPr>
              <a:t>Periodificación</a:t>
            </a:r>
          </a:p>
          <a:p>
            <a:pPr lvl="1">
              <a:lnSpc>
                <a:spcPct val="110000"/>
              </a:lnSpc>
              <a:spcBef>
                <a:spcPts val="1200"/>
              </a:spcBef>
              <a:buFont typeface="Arial" panose="020B0604020202020204" pitchFamily="34" charset="0"/>
              <a:buChar char="•"/>
            </a:pPr>
            <a:r>
              <a:rPr lang="es-ES" sz="1700" dirty="0">
                <a:solidFill>
                  <a:srgbClr val="343536"/>
                </a:solidFill>
              </a:rPr>
              <a:t>Enumeración de inversiones</a:t>
            </a:r>
          </a:p>
          <a:p>
            <a:pPr lvl="1">
              <a:lnSpc>
                <a:spcPct val="110000"/>
              </a:lnSpc>
              <a:spcBef>
                <a:spcPts val="1200"/>
              </a:spcBef>
              <a:buFont typeface="Arial" panose="020B0604020202020204" pitchFamily="34" charset="0"/>
              <a:buChar char="•"/>
            </a:pPr>
            <a:r>
              <a:rPr lang="es-ES" sz="1700" dirty="0">
                <a:solidFill>
                  <a:srgbClr val="343536"/>
                </a:solidFill>
              </a:rPr>
              <a:t>Enumeración de actuaciones (vinculadas a las inversiones)</a:t>
            </a:r>
          </a:p>
          <a:p>
            <a:pPr marL="0" indent="0">
              <a:lnSpc>
                <a:spcPct val="110000"/>
              </a:lnSpc>
              <a:spcBef>
                <a:spcPts val="1200"/>
              </a:spcBef>
              <a:buClr>
                <a:srgbClr val="BA514C"/>
              </a:buClr>
              <a:buNone/>
            </a:pPr>
            <a:r>
              <a:rPr lang="es-ES" sz="2200" b="1" dirty="0">
                <a:solidFill>
                  <a:srgbClr val="BA514C"/>
                </a:solidFill>
                <a:latin typeface="Oxygen Bold" panose="02000803000000000000" pitchFamily="2" charset="0"/>
              </a:rPr>
              <a:t>2. Detalle de cada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actuación</a:t>
            </a:r>
          </a:p>
          <a:p>
            <a:pPr lvl="1">
              <a:lnSpc>
                <a:spcPct val="110000"/>
              </a:lnSpc>
              <a:spcBef>
                <a:spcPts val="1200"/>
              </a:spcBef>
              <a:buFont typeface="Arial" panose="020B0604020202020204" pitchFamily="34" charset="0"/>
              <a:buChar char="•"/>
            </a:pPr>
            <a:r>
              <a:rPr lang="es-ES" sz="1700" dirty="0">
                <a:solidFill>
                  <a:srgbClr val="343536"/>
                </a:solidFill>
              </a:rPr>
              <a:t>Descripción de la financiación </a:t>
            </a:r>
          </a:p>
          <a:p>
            <a:pPr marL="0" indent="0">
              <a:lnSpc>
                <a:spcPct val="110000"/>
              </a:lnSpc>
              <a:spcBef>
                <a:spcPts val="1200"/>
              </a:spcBef>
              <a:buClr>
                <a:srgbClr val="BA514C"/>
              </a:buClr>
              <a:buNone/>
            </a:pPr>
            <a:endParaRPr lang="es-ES" sz="2200" b="1" dirty="0">
              <a:solidFill>
                <a:srgbClr val="BA514C"/>
              </a:solidFill>
              <a:latin typeface="Oxygen Bold" panose="02000803000000000000" pitchFamily="2" charset="0"/>
            </a:endParaRPr>
          </a:p>
        </p:txBody>
      </p:sp>
      <p:grpSp>
        <p:nvGrpSpPr>
          <p:cNvPr id="6" name="Grupo 5">
            <a:extLst>
              <a:ext uri="{FF2B5EF4-FFF2-40B4-BE49-F238E27FC236}">
                <a16:creationId xmlns:a16="http://schemas.microsoft.com/office/drawing/2014/main" id="{D079669D-4E67-46A7-A66C-EEE28D15E7AC}"/>
              </a:ext>
            </a:extLst>
          </p:cNvPr>
          <p:cNvGrpSpPr/>
          <p:nvPr/>
        </p:nvGrpSpPr>
        <p:grpSpPr>
          <a:xfrm>
            <a:off x="8468417" y="1325563"/>
            <a:ext cx="3500063" cy="4237724"/>
            <a:chOff x="8468417" y="1325563"/>
            <a:chExt cx="3500063" cy="4237724"/>
          </a:xfrm>
        </p:grpSpPr>
        <p:grpSp>
          <p:nvGrpSpPr>
            <p:cNvPr id="12" name="Grupo 11">
              <a:extLst>
                <a:ext uri="{FF2B5EF4-FFF2-40B4-BE49-F238E27FC236}">
                  <a16:creationId xmlns:a16="http://schemas.microsoft.com/office/drawing/2014/main" id="{DE708D38-5CF5-4E37-96B9-87085257E832}"/>
                </a:ext>
              </a:extLst>
            </p:cNvPr>
            <p:cNvGrpSpPr/>
            <p:nvPr/>
          </p:nvGrpSpPr>
          <p:grpSpPr>
            <a:xfrm>
              <a:off x="8468417" y="1325563"/>
              <a:ext cx="3500063" cy="4237724"/>
              <a:chOff x="8691937" y="1474904"/>
              <a:chExt cx="3500063" cy="4237724"/>
            </a:xfrm>
          </p:grpSpPr>
          <p:sp>
            <p:nvSpPr>
              <p:cNvPr id="13" name="Rectángulo 12">
                <a:extLst>
                  <a:ext uri="{FF2B5EF4-FFF2-40B4-BE49-F238E27FC236}">
                    <a16:creationId xmlns:a16="http://schemas.microsoft.com/office/drawing/2014/main" id="{9989D77E-07C7-4BF3-AED0-500679D8CD24}"/>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13">
                <a:extLst>
                  <a:ext uri="{FF2B5EF4-FFF2-40B4-BE49-F238E27FC236}">
                    <a16:creationId xmlns:a16="http://schemas.microsoft.com/office/drawing/2014/main" id="{CE925DEA-BBEE-4858-8E0F-65C32F1839F6}"/>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5" name="Imagen 4">
              <a:extLst>
                <a:ext uri="{FF2B5EF4-FFF2-40B4-BE49-F238E27FC236}">
                  <a16:creationId xmlns:a16="http://schemas.microsoft.com/office/drawing/2014/main" id="{FCE79015-FFE3-4801-B983-FB7C66E18C79}"/>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3936828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3" y="0"/>
            <a:ext cx="12026011" cy="1325563"/>
          </a:xfrm>
        </p:spPr>
        <p:txBody>
          <a:bodyPr>
            <a:normAutofit/>
          </a:bodyPr>
          <a:lstStyle/>
          <a:p>
            <a:r>
              <a:rPr lang="es-ES" sz="2800" dirty="0"/>
              <a:t>Componente 16. Estrategia nacional de Inteligencia Artificial: </a:t>
            </a:r>
            <a:r>
              <a:rPr lang="es-ES" sz="2800" b="1" dirty="0"/>
              <a:t>Descripción general</a:t>
            </a:r>
            <a:endParaRPr lang="es-ES" sz="2800" dirty="0"/>
          </a:p>
        </p:txBody>
      </p:sp>
      <p:graphicFrame>
        <p:nvGraphicFramePr>
          <p:cNvPr id="3" name="Tabla 3">
            <a:extLst>
              <a:ext uri="{FF2B5EF4-FFF2-40B4-BE49-F238E27FC236}">
                <a16:creationId xmlns:a16="http://schemas.microsoft.com/office/drawing/2014/main" id="{80FC8683-82AD-4423-A75D-581FC85E5ADF}"/>
              </a:ext>
            </a:extLst>
          </p:cNvPr>
          <p:cNvGraphicFramePr>
            <a:graphicFrameLocks noGrp="1"/>
          </p:cNvGraphicFramePr>
          <p:nvPr>
            <p:extLst>
              <p:ext uri="{D42A27DB-BD31-4B8C-83A1-F6EECF244321}">
                <p14:modId xmlns:p14="http://schemas.microsoft.com/office/powerpoint/2010/main" val="258069879"/>
              </p:ext>
            </p:extLst>
          </p:nvPr>
        </p:nvGraphicFramePr>
        <p:xfrm>
          <a:off x="350725" y="1528412"/>
          <a:ext cx="9157259" cy="989459"/>
        </p:xfrm>
        <a:graphic>
          <a:graphicData uri="http://schemas.openxmlformats.org/drawingml/2006/table">
            <a:tbl>
              <a:tblPr firstRow="1" bandRow="1">
                <a:tableStyleId>{073A0DAA-6AF3-43AB-8588-CEC1D06C72B9}</a:tableStyleId>
              </a:tblPr>
              <a:tblGrid>
                <a:gridCol w="7109559">
                  <a:extLst>
                    <a:ext uri="{9D8B030D-6E8A-4147-A177-3AD203B41FA5}">
                      <a16:colId xmlns:a16="http://schemas.microsoft.com/office/drawing/2014/main" val="3828824471"/>
                    </a:ext>
                  </a:extLst>
                </a:gridCol>
                <a:gridCol w="2047700">
                  <a:extLst>
                    <a:ext uri="{9D8B030D-6E8A-4147-A177-3AD203B41FA5}">
                      <a16:colId xmlns:a16="http://schemas.microsoft.com/office/drawing/2014/main" val="3719422171"/>
                    </a:ext>
                  </a:extLst>
                </a:gridCol>
              </a:tblGrid>
              <a:tr h="215003">
                <a:tc gridSpan="2">
                  <a:txBody>
                    <a:bodyPr/>
                    <a:lstStyle/>
                    <a:p>
                      <a:r>
                        <a:rPr lang="es-ES" sz="1000" dirty="0">
                          <a:solidFill>
                            <a:schemeClr val="tx1"/>
                          </a:solidFill>
                          <a:latin typeface="Helvetica" panose="020B0604020202020204" pitchFamily="34" charset="0"/>
                          <a:cs typeface="Helvetica" panose="020B0604020202020204" pitchFamily="34" charset="0"/>
                        </a:rPr>
                        <a:t>INVERSIÓN</a:t>
                      </a:r>
                    </a:p>
                  </a:txBody>
                  <a:tcPr anchor="ct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79597189"/>
                  </a:ext>
                </a:extLst>
              </a:tr>
              <a:tr h="327682">
                <a:tc>
                  <a:txBody>
                    <a:bodyPr/>
                    <a:lstStyle/>
                    <a:p>
                      <a:r>
                        <a:rPr lang="es-ES" sz="1000" dirty="0">
                          <a:latin typeface="Helvetica" panose="020B0604020202020204" pitchFamily="34" charset="0"/>
                          <a:cs typeface="Helvetica" panose="020B0604020202020204" pitchFamily="34" charset="0"/>
                        </a:rPr>
                        <a:t>Inversión estimada TOTAL (millones €) incluyendo otras fuentes de financiación distintas al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500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5927007"/>
                  </a:ext>
                </a:extLst>
              </a:tr>
              <a:tr h="349379">
                <a:tc>
                  <a:txBody>
                    <a:bodyPr/>
                    <a:lstStyle/>
                    <a:p>
                      <a:r>
                        <a:rPr lang="es-ES" sz="1000" dirty="0">
                          <a:latin typeface="Helvetica" panose="020B0604020202020204" pitchFamily="34" charset="0"/>
                          <a:cs typeface="Helvetica" panose="020B0604020202020204" pitchFamily="34" charset="0"/>
                        </a:rPr>
                        <a:t>Inversión del componente (millones €) BAJO EL MECANISMO DE RECUPERACIÓN Y RESILIENCIA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1000" dirty="0">
                          <a:latin typeface="Helvetica" panose="020B0604020202020204" pitchFamily="34" charset="0"/>
                          <a:cs typeface="Helvetica" panose="020B0604020202020204" pitchFamily="34" charset="0"/>
                        </a:rPr>
                        <a:t>500</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156928"/>
                  </a:ext>
                </a:extLst>
              </a:tr>
            </a:tbl>
          </a:graphicData>
        </a:graphic>
      </p:graphicFrame>
      <p:graphicFrame>
        <p:nvGraphicFramePr>
          <p:cNvPr id="14" name="Tabla 14">
            <a:extLst>
              <a:ext uri="{FF2B5EF4-FFF2-40B4-BE49-F238E27FC236}">
                <a16:creationId xmlns:a16="http://schemas.microsoft.com/office/drawing/2014/main" id="{6B7E7BCD-6CB6-4DEB-852F-A8C5A361A2CA}"/>
              </a:ext>
            </a:extLst>
          </p:cNvPr>
          <p:cNvGraphicFramePr>
            <a:graphicFrameLocks noGrp="1"/>
          </p:cNvGraphicFramePr>
          <p:nvPr>
            <p:extLst>
              <p:ext uri="{D42A27DB-BD31-4B8C-83A1-F6EECF244321}">
                <p14:modId xmlns:p14="http://schemas.microsoft.com/office/powerpoint/2010/main" val="3532092615"/>
              </p:ext>
            </p:extLst>
          </p:nvPr>
        </p:nvGraphicFramePr>
        <p:xfrm>
          <a:off x="350725" y="2636693"/>
          <a:ext cx="9947410" cy="975360"/>
        </p:xfrm>
        <a:graphic>
          <a:graphicData uri="http://schemas.openxmlformats.org/drawingml/2006/table">
            <a:tbl>
              <a:tblPr firstRow="1" bandRow="1">
                <a:tableStyleId>{073A0DAA-6AF3-43AB-8588-CEC1D06C72B9}</a:tableStyleId>
              </a:tblPr>
              <a:tblGrid>
                <a:gridCol w="1327127">
                  <a:extLst>
                    <a:ext uri="{9D8B030D-6E8A-4147-A177-3AD203B41FA5}">
                      <a16:colId xmlns:a16="http://schemas.microsoft.com/office/drawing/2014/main" val="4237593536"/>
                    </a:ext>
                  </a:extLst>
                </a:gridCol>
                <a:gridCol w="1231469">
                  <a:extLst>
                    <a:ext uri="{9D8B030D-6E8A-4147-A177-3AD203B41FA5}">
                      <a16:colId xmlns:a16="http://schemas.microsoft.com/office/drawing/2014/main" val="3726834154"/>
                    </a:ext>
                  </a:extLst>
                </a:gridCol>
                <a:gridCol w="1231469">
                  <a:extLst>
                    <a:ext uri="{9D8B030D-6E8A-4147-A177-3AD203B41FA5}">
                      <a16:colId xmlns:a16="http://schemas.microsoft.com/office/drawing/2014/main" val="80190710"/>
                    </a:ext>
                  </a:extLst>
                </a:gridCol>
                <a:gridCol w="1231469">
                  <a:extLst>
                    <a:ext uri="{9D8B030D-6E8A-4147-A177-3AD203B41FA5}">
                      <a16:colId xmlns:a16="http://schemas.microsoft.com/office/drawing/2014/main" val="3725681565"/>
                    </a:ext>
                  </a:extLst>
                </a:gridCol>
                <a:gridCol w="1231469">
                  <a:extLst>
                    <a:ext uri="{9D8B030D-6E8A-4147-A177-3AD203B41FA5}">
                      <a16:colId xmlns:a16="http://schemas.microsoft.com/office/drawing/2014/main" val="2614824146"/>
                    </a:ext>
                  </a:extLst>
                </a:gridCol>
                <a:gridCol w="1231469">
                  <a:extLst>
                    <a:ext uri="{9D8B030D-6E8A-4147-A177-3AD203B41FA5}">
                      <a16:colId xmlns:a16="http://schemas.microsoft.com/office/drawing/2014/main" val="1845032850"/>
                    </a:ext>
                  </a:extLst>
                </a:gridCol>
                <a:gridCol w="1231469">
                  <a:extLst>
                    <a:ext uri="{9D8B030D-6E8A-4147-A177-3AD203B41FA5}">
                      <a16:colId xmlns:a16="http://schemas.microsoft.com/office/drawing/2014/main" val="2256705929"/>
                    </a:ext>
                  </a:extLst>
                </a:gridCol>
                <a:gridCol w="1231469">
                  <a:extLst>
                    <a:ext uri="{9D8B030D-6E8A-4147-A177-3AD203B41FA5}">
                      <a16:colId xmlns:a16="http://schemas.microsoft.com/office/drawing/2014/main" val="3914884464"/>
                    </a:ext>
                  </a:extLst>
                </a:gridCol>
              </a:tblGrid>
              <a:tr h="230225">
                <a:tc>
                  <a:txBody>
                    <a:bodyPr/>
                    <a:lstStyle/>
                    <a:p>
                      <a:r>
                        <a:rPr lang="es-ES" sz="1000" dirty="0">
                          <a:solidFill>
                            <a:schemeClr val="tx1"/>
                          </a:solidFill>
                          <a:latin typeface="Helvetica" panose="020B0604020202020204" pitchFamily="34" charset="0"/>
                          <a:cs typeface="Helvetica" panose="020B0604020202020204" pitchFamily="34" charset="0"/>
                        </a:rPr>
                        <a:t>PERIODIFICACIÓN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800" dirty="0">
                          <a:solidFill>
                            <a:schemeClr val="tx1"/>
                          </a:solidFill>
                          <a:latin typeface="Helvetica" panose="020B0604020202020204" pitchFamily="34" charset="0"/>
                          <a:cs typeface="Helvetica" panose="020B0604020202020204" pitchFamily="34" charset="0"/>
                        </a:rPr>
                        <a:t>2026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404171"/>
                  </a:ext>
                </a:extLst>
              </a:tr>
              <a:tr h="230225">
                <a:tc>
                  <a:txBody>
                    <a:bodyPr/>
                    <a:lstStyle/>
                    <a:p>
                      <a:r>
                        <a:rPr lang="es-ES" sz="1000" dirty="0">
                          <a:latin typeface="Helvetica" panose="020B0604020202020204" pitchFamily="34" charset="0"/>
                          <a:cs typeface="Helvetica" panose="020B0604020202020204" pitchFamily="34" charset="0"/>
                        </a:rPr>
                        <a:t>Financiación Plan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299,6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113,8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866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s-ES" sz="800" dirty="0">
                          <a:latin typeface="Helvetica" panose="020B0604020202020204" pitchFamily="34" charset="0"/>
                          <a:cs typeface="Helvetica"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7627120"/>
                  </a:ext>
                </a:extLst>
              </a:tr>
              <a:tr h="230225">
                <a:tc>
                  <a:txBody>
                    <a:bodyPr/>
                    <a:lstStyle/>
                    <a:p>
                      <a:r>
                        <a:rPr lang="es-ES" sz="1000" dirty="0">
                          <a:latin typeface="Helvetica" panose="020B0604020202020204" pitchFamily="34" charset="0"/>
                          <a:cs typeface="Helvetica" panose="020B0604020202020204" pitchFamily="34" charset="0"/>
                        </a:rPr>
                        <a:t>Otra financiación</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s-ES" sz="800" dirty="0">
                        <a:latin typeface="Helvetica" panose="020B0604020202020204" pitchFamily="34" charset="0"/>
                        <a:cs typeface="Helvetica" panose="020B060402020202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7395179"/>
                  </a:ext>
                </a:extLst>
              </a:tr>
              <a:tr h="230225">
                <a:tc>
                  <a:txBody>
                    <a:bodyPr/>
                    <a:lstStyle/>
                    <a:p>
                      <a:r>
                        <a:rPr lang="es-ES" sz="1000" dirty="0">
                          <a:solidFill>
                            <a:schemeClr val="bg1"/>
                          </a:solidFill>
                          <a:latin typeface="Helvetica" panose="020B0604020202020204" pitchFamily="34" charset="0"/>
                          <a:cs typeface="Helvetica" panose="020B0604020202020204" pitchFamily="34" charset="0"/>
                        </a:rPr>
                        <a:t>TOTAL</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299,6</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113,8</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r>
                        <a:rPr lang="es-ES" sz="800" dirty="0">
                          <a:solidFill>
                            <a:schemeClr val="bg1"/>
                          </a:solidFill>
                          <a:latin typeface="Helvetica" panose="020B0604020202020204" pitchFamily="34" charset="0"/>
                          <a:cs typeface="Helvetica" panose="020B0604020202020204" pitchFamily="34" charset="0"/>
                        </a:rPr>
                        <a:t>866</a:t>
                      </a: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tc>
                  <a:txBody>
                    <a:bodyPr/>
                    <a:lstStyle/>
                    <a:p>
                      <a:pPr algn="ctr"/>
                      <a:endParaRPr lang="es-ES" sz="800" dirty="0">
                        <a:solidFill>
                          <a:schemeClr val="bg1"/>
                        </a:solidFill>
                        <a:latin typeface="Helvetica" panose="020B0604020202020204" pitchFamily="34" charset="0"/>
                        <a:cs typeface="Helvetica" panose="020B0604020202020204" pitchFamily="34" charset="0"/>
                      </a:endParaRPr>
                    </a:p>
                  </a:txBody>
                  <a:tcPr anchor="ctr">
                    <a:lnT w="635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601640300"/>
                  </a:ext>
                </a:extLst>
              </a:tr>
            </a:tbl>
          </a:graphicData>
        </a:graphic>
      </p:graphicFrame>
      <p:graphicFrame>
        <p:nvGraphicFramePr>
          <p:cNvPr id="9" name="Tabla 16">
            <a:extLst>
              <a:ext uri="{FF2B5EF4-FFF2-40B4-BE49-F238E27FC236}">
                <a16:creationId xmlns:a16="http://schemas.microsoft.com/office/drawing/2014/main" id="{92A7314E-C530-4C1B-B6AF-74FF73FD5082}"/>
              </a:ext>
            </a:extLst>
          </p:cNvPr>
          <p:cNvGraphicFramePr>
            <a:graphicFrameLocks noGrp="1"/>
          </p:cNvGraphicFramePr>
          <p:nvPr>
            <p:extLst>
              <p:ext uri="{D42A27DB-BD31-4B8C-83A1-F6EECF244321}">
                <p14:modId xmlns:p14="http://schemas.microsoft.com/office/powerpoint/2010/main" val="2608032942"/>
              </p:ext>
            </p:extLst>
          </p:nvPr>
        </p:nvGraphicFramePr>
        <p:xfrm>
          <a:off x="350724" y="3888554"/>
          <a:ext cx="10994938" cy="731520"/>
        </p:xfrm>
        <a:graphic>
          <a:graphicData uri="http://schemas.openxmlformats.org/drawingml/2006/table">
            <a:tbl>
              <a:tblPr firstRow="1" bandRow="1">
                <a:tableStyleId>{073A0DAA-6AF3-43AB-8588-CEC1D06C72B9}</a:tableStyleId>
              </a:tblPr>
              <a:tblGrid>
                <a:gridCol w="1363715">
                  <a:extLst>
                    <a:ext uri="{9D8B030D-6E8A-4147-A177-3AD203B41FA5}">
                      <a16:colId xmlns:a16="http://schemas.microsoft.com/office/drawing/2014/main" val="3733289670"/>
                    </a:ext>
                  </a:extLst>
                </a:gridCol>
                <a:gridCol w="4123984">
                  <a:extLst>
                    <a:ext uri="{9D8B030D-6E8A-4147-A177-3AD203B41FA5}">
                      <a16:colId xmlns:a16="http://schemas.microsoft.com/office/drawing/2014/main" val="986174705"/>
                    </a:ext>
                  </a:extLst>
                </a:gridCol>
                <a:gridCol w="1850432">
                  <a:extLst>
                    <a:ext uri="{9D8B030D-6E8A-4147-A177-3AD203B41FA5}">
                      <a16:colId xmlns:a16="http://schemas.microsoft.com/office/drawing/2014/main" val="3141415432"/>
                    </a:ext>
                  </a:extLst>
                </a:gridCol>
                <a:gridCol w="1806375">
                  <a:extLst>
                    <a:ext uri="{9D8B030D-6E8A-4147-A177-3AD203B41FA5}">
                      <a16:colId xmlns:a16="http://schemas.microsoft.com/office/drawing/2014/main" val="467701838"/>
                    </a:ext>
                  </a:extLst>
                </a:gridCol>
                <a:gridCol w="1850432">
                  <a:extLst>
                    <a:ext uri="{9D8B030D-6E8A-4147-A177-3AD203B41FA5}">
                      <a16:colId xmlns:a16="http://schemas.microsoft.com/office/drawing/2014/main" val="2921357895"/>
                    </a:ext>
                  </a:extLst>
                </a:gridCol>
              </a:tblGrid>
              <a:tr h="22904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000" dirty="0">
                          <a:solidFill>
                            <a:schemeClr val="tx1"/>
                          </a:solidFill>
                          <a:latin typeface="Helvetica" panose="020B0604020202020204" pitchFamily="34" charset="0"/>
                          <a:cs typeface="Helvetica" panose="020B0604020202020204" pitchFamily="34" charset="0"/>
                        </a:rPr>
                        <a:t>ENUMERACIÓN DE LAS REFORMAS E INVERSIONES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ES" sz="800" dirty="0">
                        <a:latin typeface="Helvetica" panose="020B0604020202020204" pitchFamily="34" charset="0"/>
                        <a:cs typeface="Helvetica" panose="020B0604020202020204" pitchFamily="34" charset="0"/>
                      </a:endParaRPr>
                    </a:p>
                  </a:txBody>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Financiación</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 sobre el total</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dirty="0">
                          <a:solidFill>
                            <a:schemeClr val="tx1"/>
                          </a:solidFill>
                          <a:latin typeface="Helvetica" panose="020B0604020202020204" pitchFamily="34" charset="0"/>
                          <a:cs typeface="Helvetica" panose="020B0604020202020204" pitchFamily="34" charset="0"/>
                        </a:rPr>
                        <a:t>COFOG</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7126120"/>
                  </a:ext>
                </a:extLst>
              </a:tr>
              <a:tr h="229048">
                <a:tc>
                  <a:txBody>
                    <a:bodyPr/>
                    <a:lstStyle/>
                    <a:p>
                      <a:r>
                        <a:rPr lang="es-ES" sz="1000" dirty="0">
                          <a:latin typeface="Helvetica" panose="020B0604020202020204" pitchFamily="34" charset="0"/>
                          <a:cs typeface="Helvetica" panose="020B0604020202020204" pitchFamily="34" charset="0"/>
                        </a:rPr>
                        <a:t>C16.R1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just"/>
                      <a:r>
                        <a:rPr lang="es-ES" sz="1000" dirty="0">
                          <a:latin typeface="Helvetica" panose="020B0604020202020204" pitchFamily="34" charset="0"/>
                          <a:cs typeface="Helvetica" panose="020B0604020202020204" pitchFamily="34" charset="0"/>
                        </a:rPr>
                        <a:t>Estrategia Nacional de 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500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1000" dirty="0">
                          <a:latin typeface="Helvetica" panose="020B0604020202020204" pitchFamily="34" charset="0"/>
                          <a:cs typeface="Helvetica" panose="020B0604020202020204" pitchFamily="34" charset="0"/>
                        </a:rPr>
                        <a:t>100</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endParaRPr lang="es-ES" sz="10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7252565"/>
                  </a:ext>
                </a:extLst>
              </a:tr>
              <a:tr h="229048">
                <a:tc>
                  <a:txBody>
                    <a:bodyPr/>
                    <a:lstStyle/>
                    <a:p>
                      <a:r>
                        <a:rPr lang="es-ES" sz="1000" b="1" dirty="0">
                          <a:solidFill>
                            <a:schemeClr val="bg1"/>
                          </a:solidFill>
                          <a:latin typeface="Helvetica" panose="020B0604020202020204" pitchFamily="34" charset="0"/>
                          <a:cs typeface="Helvetica" panose="020B0604020202020204" pitchFamily="34" charset="0"/>
                        </a:rPr>
                        <a:t>Total componente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500 M€</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s-ES" sz="1000" dirty="0">
                          <a:solidFill>
                            <a:schemeClr val="bg1"/>
                          </a:solidFill>
                          <a:latin typeface="Helvetica" panose="020B0604020202020204" pitchFamily="34" charset="0"/>
                          <a:cs typeface="Helvetica" panose="020B0604020202020204" pitchFamily="34" charset="0"/>
                        </a:rPr>
                        <a:t>100%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endParaRPr lang="es-ES" sz="1000" dirty="0">
                        <a:solidFill>
                          <a:schemeClr val="bg1"/>
                        </a:solidFill>
                        <a:latin typeface="Helvetica" panose="020B0604020202020204" pitchFamily="34" charset="0"/>
                        <a:cs typeface="Helvetica" panose="020B0604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46090476"/>
                  </a:ext>
                </a:extLst>
              </a:tr>
            </a:tbl>
          </a:graphicData>
        </a:graphic>
      </p:graphicFrame>
      <p:grpSp>
        <p:nvGrpSpPr>
          <p:cNvPr id="15" name="Grupo 14">
            <a:extLst>
              <a:ext uri="{FF2B5EF4-FFF2-40B4-BE49-F238E27FC236}">
                <a16:creationId xmlns:a16="http://schemas.microsoft.com/office/drawing/2014/main" id="{5AEB927C-C5F5-4F09-84F3-60E7F62DFE94}"/>
              </a:ext>
            </a:extLst>
          </p:cNvPr>
          <p:cNvGrpSpPr/>
          <p:nvPr/>
        </p:nvGrpSpPr>
        <p:grpSpPr>
          <a:xfrm>
            <a:off x="10391295" y="1258655"/>
            <a:ext cx="1670345" cy="1944557"/>
            <a:chOff x="8468417" y="1325563"/>
            <a:chExt cx="3500063" cy="4237724"/>
          </a:xfrm>
        </p:grpSpPr>
        <p:grpSp>
          <p:nvGrpSpPr>
            <p:cNvPr id="16" name="Grupo 15">
              <a:extLst>
                <a:ext uri="{FF2B5EF4-FFF2-40B4-BE49-F238E27FC236}">
                  <a16:creationId xmlns:a16="http://schemas.microsoft.com/office/drawing/2014/main" id="{05302A40-974F-4320-A971-FC6B48A476C6}"/>
                </a:ext>
              </a:extLst>
            </p:cNvPr>
            <p:cNvGrpSpPr/>
            <p:nvPr/>
          </p:nvGrpSpPr>
          <p:grpSpPr>
            <a:xfrm>
              <a:off x="8468417" y="1325563"/>
              <a:ext cx="3500063" cy="4237724"/>
              <a:chOff x="8691937" y="1474904"/>
              <a:chExt cx="3500063" cy="4237724"/>
            </a:xfrm>
          </p:grpSpPr>
          <p:sp>
            <p:nvSpPr>
              <p:cNvPr id="19" name="Rectángulo 18">
                <a:extLst>
                  <a:ext uri="{FF2B5EF4-FFF2-40B4-BE49-F238E27FC236}">
                    <a16:creationId xmlns:a16="http://schemas.microsoft.com/office/drawing/2014/main" id="{74263CFC-944F-4216-9566-4D63CA4E7FEB}"/>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19">
                <a:extLst>
                  <a:ext uri="{FF2B5EF4-FFF2-40B4-BE49-F238E27FC236}">
                    <a16:creationId xmlns:a16="http://schemas.microsoft.com/office/drawing/2014/main" id="{F1EBB5BC-0D19-455C-A38A-1C6871C1F703}"/>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8" name="Imagen 17">
              <a:extLst>
                <a:ext uri="{FF2B5EF4-FFF2-40B4-BE49-F238E27FC236}">
                  <a16:creationId xmlns:a16="http://schemas.microsoft.com/office/drawing/2014/main" id="{394826AE-815A-41F2-9090-68766929DF59}"/>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402647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3623739596"/>
              </p:ext>
            </p:extLst>
          </p:nvPr>
        </p:nvGraphicFramePr>
        <p:xfrm>
          <a:off x="488271" y="1541418"/>
          <a:ext cx="9001958" cy="4069068"/>
        </p:xfrm>
        <a:graphic>
          <a:graphicData uri="http://schemas.openxmlformats.org/drawingml/2006/table">
            <a:tbl>
              <a:tblPr firstRow="1" bandRow="1">
                <a:tableStyleId>{5940675A-B579-460E-94D1-54222C63F5DA}</a:tableStyleId>
              </a:tblPr>
              <a:tblGrid>
                <a:gridCol w="2467993">
                  <a:extLst>
                    <a:ext uri="{9D8B030D-6E8A-4147-A177-3AD203B41FA5}">
                      <a16:colId xmlns:a16="http://schemas.microsoft.com/office/drawing/2014/main" val="3122403018"/>
                    </a:ext>
                  </a:extLst>
                </a:gridCol>
                <a:gridCol w="1686757">
                  <a:extLst>
                    <a:ext uri="{9D8B030D-6E8A-4147-A177-3AD203B41FA5}">
                      <a16:colId xmlns:a16="http://schemas.microsoft.com/office/drawing/2014/main" val="2191435742"/>
                    </a:ext>
                  </a:extLst>
                </a:gridCol>
                <a:gridCol w="1926454">
                  <a:extLst>
                    <a:ext uri="{9D8B030D-6E8A-4147-A177-3AD203B41FA5}">
                      <a16:colId xmlns:a16="http://schemas.microsoft.com/office/drawing/2014/main" val="4149965267"/>
                    </a:ext>
                  </a:extLst>
                </a:gridCol>
                <a:gridCol w="923278">
                  <a:extLst>
                    <a:ext uri="{9D8B030D-6E8A-4147-A177-3AD203B41FA5}">
                      <a16:colId xmlns:a16="http://schemas.microsoft.com/office/drawing/2014/main" val="2922514191"/>
                    </a:ext>
                  </a:extLst>
                </a:gridCol>
                <a:gridCol w="994299">
                  <a:extLst>
                    <a:ext uri="{9D8B030D-6E8A-4147-A177-3AD203B41FA5}">
                      <a16:colId xmlns:a16="http://schemas.microsoft.com/office/drawing/2014/main" val="617379694"/>
                    </a:ext>
                  </a:extLst>
                </a:gridCol>
                <a:gridCol w="1003177">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880107">
                <a:tc>
                  <a:txBody>
                    <a:bodyPr/>
                    <a:lstStyle/>
                    <a:p>
                      <a:pPr algn="l"/>
                      <a:r>
                        <a:rPr lang="es-ES" sz="900" dirty="0">
                          <a:latin typeface="Helvetica" panose="020B0604020202020204" pitchFamily="34" charset="0"/>
                          <a:cs typeface="Helvetica" panose="020B0604020202020204" pitchFamily="34" charset="0"/>
                        </a:rPr>
                        <a:t>Misiones I+D+i en 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Beneficiarios/Subcontrata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109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18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9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80107">
                <a:tc>
                  <a:txBody>
                    <a:bodyPr/>
                    <a:lstStyle/>
                    <a:p>
                      <a:pPr algn="l"/>
                      <a:r>
                        <a:rPr lang="es-ES" sz="900" dirty="0">
                          <a:latin typeface="Helvetica" panose="020B0604020202020204" pitchFamily="34" charset="0"/>
                          <a:cs typeface="Helvetica" panose="020B0604020202020204" pitchFamily="34" charset="0"/>
                        </a:rPr>
                        <a:t>Observatorio y sello en 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Contratación pública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r>
                        <a:rPr lang="es-ES" sz="900" dirty="0">
                          <a:latin typeface="Helvetica" panose="020B0604020202020204" pitchFamily="34" charset="0"/>
                          <a:cs typeface="Helvetica" panose="020B0604020202020204" pitchFamily="34" charset="0"/>
                        </a:rPr>
                        <a:t>6,70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80107">
                <a:tc>
                  <a:txBody>
                    <a:bodyPr/>
                    <a:lstStyle/>
                    <a:p>
                      <a:pPr algn="l"/>
                      <a:r>
                        <a:rPr lang="es-ES" sz="900" dirty="0">
                          <a:latin typeface="Helvetica" panose="020B0604020202020204" pitchFamily="34" charset="0"/>
                          <a:cs typeface="Helvetica" panose="020B0604020202020204" pitchFamily="34" charset="0"/>
                        </a:rPr>
                        <a:t>Red de Excelencia en 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34M€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r h="880107">
                <a:tc>
                  <a:txBody>
                    <a:bodyPr/>
                    <a:lstStyle/>
                    <a:p>
                      <a:pPr algn="l"/>
                      <a:r>
                        <a:rPr lang="es-ES" sz="900" dirty="0">
                          <a:latin typeface="Helvetica" panose="020B0604020202020204" pitchFamily="34" charset="0"/>
                          <a:cs typeface="Helvetica" panose="020B0604020202020204" pitchFamily="34" charset="0"/>
                        </a:rPr>
                        <a:t>Cátedras en IA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Beneficiario</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Asuntos Económicos y Transformación Digital</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16M€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307388655"/>
                  </a:ext>
                </a:extLst>
              </a:tr>
            </a:tbl>
          </a:graphicData>
        </a:graphic>
      </p:graphicFrame>
      <p:sp>
        <p:nvSpPr>
          <p:cNvPr id="12" name="Título 1">
            <a:extLst>
              <a:ext uri="{FF2B5EF4-FFF2-40B4-BE49-F238E27FC236}">
                <a16:creationId xmlns:a16="http://schemas.microsoft.com/office/drawing/2014/main" id="{93BA04D1-65C0-4F5D-B9E3-816315EEF57B}"/>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16. Estrategia nacional de Inteligencia Artificial: </a:t>
            </a:r>
            <a:r>
              <a:rPr lang="es-ES" sz="2800" b="1" dirty="0"/>
              <a:t>Descripción general</a:t>
            </a:r>
            <a:endParaRPr lang="es-ES" sz="2800" dirty="0"/>
          </a:p>
        </p:txBody>
      </p:sp>
      <p:grpSp>
        <p:nvGrpSpPr>
          <p:cNvPr id="13" name="Grupo 12">
            <a:extLst>
              <a:ext uri="{FF2B5EF4-FFF2-40B4-BE49-F238E27FC236}">
                <a16:creationId xmlns:a16="http://schemas.microsoft.com/office/drawing/2014/main" id="{3BE188EC-737A-4E1E-86D9-3FFE2F036796}"/>
              </a:ext>
            </a:extLst>
          </p:cNvPr>
          <p:cNvGrpSpPr/>
          <p:nvPr/>
        </p:nvGrpSpPr>
        <p:grpSpPr>
          <a:xfrm>
            <a:off x="9802015" y="3203212"/>
            <a:ext cx="1670345" cy="1944557"/>
            <a:chOff x="8468417" y="1325563"/>
            <a:chExt cx="3500063" cy="4237724"/>
          </a:xfrm>
        </p:grpSpPr>
        <p:grpSp>
          <p:nvGrpSpPr>
            <p:cNvPr id="14" name="Grupo 13">
              <a:extLst>
                <a:ext uri="{FF2B5EF4-FFF2-40B4-BE49-F238E27FC236}">
                  <a16:creationId xmlns:a16="http://schemas.microsoft.com/office/drawing/2014/main" id="{B73B07C8-BBF5-449A-BBD8-3326C79476FB}"/>
                </a:ext>
              </a:extLst>
            </p:cNvPr>
            <p:cNvGrpSpPr/>
            <p:nvPr/>
          </p:nvGrpSpPr>
          <p:grpSpPr>
            <a:xfrm>
              <a:off x="8468417" y="1325563"/>
              <a:ext cx="3500063" cy="4237724"/>
              <a:chOff x="8691937" y="1474904"/>
              <a:chExt cx="3500063" cy="4237724"/>
            </a:xfrm>
          </p:grpSpPr>
          <p:sp>
            <p:nvSpPr>
              <p:cNvPr id="16" name="Rectángulo 15">
                <a:extLst>
                  <a:ext uri="{FF2B5EF4-FFF2-40B4-BE49-F238E27FC236}">
                    <a16:creationId xmlns:a16="http://schemas.microsoft.com/office/drawing/2014/main" id="{BFB78F61-09E3-4FE1-AF37-5620F0E9EF3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23AE42F8-C141-44ED-A4A8-79FC7ACF085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083D81A9-8B47-441B-AEF9-8C20B6D267FD}"/>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26652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F2BF7BE-E999-41DC-BF9A-DE000D1C568C}"/>
              </a:ext>
            </a:extLst>
          </p:cNvPr>
          <p:cNvGraphicFramePr>
            <a:graphicFrameLocks noGrp="1"/>
          </p:cNvGraphicFramePr>
          <p:nvPr>
            <p:extLst>
              <p:ext uri="{D42A27DB-BD31-4B8C-83A1-F6EECF244321}">
                <p14:modId xmlns:p14="http://schemas.microsoft.com/office/powerpoint/2010/main" val="3640977121"/>
              </p:ext>
            </p:extLst>
          </p:nvPr>
        </p:nvGraphicFramePr>
        <p:xfrm>
          <a:off x="488271" y="1541418"/>
          <a:ext cx="9001958" cy="4069068"/>
        </p:xfrm>
        <a:graphic>
          <a:graphicData uri="http://schemas.openxmlformats.org/drawingml/2006/table">
            <a:tbl>
              <a:tblPr firstRow="1" bandRow="1">
                <a:tableStyleId>{5940675A-B579-460E-94D1-54222C63F5DA}</a:tableStyleId>
              </a:tblPr>
              <a:tblGrid>
                <a:gridCol w="2467993">
                  <a:extLst>
                    <a:ext uri="{9D8B030D-6E8A-4147-A177-3AD203B41FA5}">
                      <a16:colId xmlns:a16="http://schemas.microsoft.com/office/drawing/2014/main" val="3122403018"/>
                    </a:ext>
                  </a:extLst>
                </a:gridCol>
                <a:gridCol w="1686757">
                  <a:extLst>
                    <a:ext uri="{9D8B030D-6E8A-4147-A177-3AD203B41FA5}">
                      <a16:colId xmlns:a16="http://schemas.microsoft.com/office/drawing/2014/main" val="2191435742"/>
                    </a:ext>
                  </a:extLst>
                </a:gridCol>
                <a:gridCol w="1926454">
                  <a:extLst>
                    <a:ext uri="{9D8B030D-6E8A-4147-A177-3AD203B41FA5}">
                      <a16:colId xmlns:a16="http://schemas.microsoft.com/office/drawing/2014/main" val="4149965267"/>
                    </a:ext>
                  </a:extLst>
                </a:gridCol>
                <a:gridCol w="923278">
                  <a:extLst>
                    <a:ext uri="{9D8B030D-6E8A-4147-A177-3AD203B41FA5}">
                      <a16:colId xmlns:a16="http://schemas.microsoft.com/office/drawing/2014/main" val="2922514191"/>
                    </a:ext>
                  </a:extLst>
                </a:gridCol>
                <a:gridCol w="994299">
                  <a:extLst>
                    <a:ext uri="{9D8B030D-6E8A-4147-A177-3AD203B41FA5}">
                      <a16:colId xmlns:a16="http://schemas.microsoft.com/office/drawing/2014/main" val="617379694"/>
                    </a:ext>
                  </a:extLst>
                </a:gridCol>
                <a:gridCol w="1003177">
                  <a:extLst>
                    <a:ext uri="{9D8B030D-6E8A-4147-A177-3AD203B41FA5}">
                      <a16:colId xmlns:a16="http://schemas.microsoft.com/office/drawing/2014/main" val="3639625444"/>
                    </a:ext>
                  </a:extLst>
                </a:gridCol>
              </a:tblGrid>
              <a:tr h="432216">
                <a:tc>
                  <a:txBody>
                    <a:bodyPr/>
                    <a:lstStyle/>
                    <a:p>
                      <a:pPr algn="ctr"/>
                      <a:r>
                        <a:rPr lang="es-ES" sz="1000" b="1" dirty="0">
                          <a:solidFill>
                            <a:schemeClr val="tx1"/>
                          </a:solidFill>
                          <a:latin typeface="Helvetica" panose="020B0604020202020204" pitchFamily="34" charset="0"/>
                          <a:cs typeface="Helvetica" panose="020B0604020202020204" pitchFamily="34" charset="0"/>
                        </a:rPr>
                        <a:t>ACTUACIONES</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MODO DE IMPLEMENTACIÓN (UPV)</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ADMINISTRACIÓN EJECUTORA</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2021</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2022</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000" b="1" dirty="0">
                          <a:solidFill>
                            <a:schemeClr val="tx1"/>
                          </a:solidFill>
                          <a:latin typeface="Helvetica" panose="020B0604020202020204" pitchFamily="34" charset="0"/>
                          <a:cs typeface="Helvetica" panose="020B0604020202020204" pitchFamily="34" charset="0"/>
                        </a:rPr>
                        <a:t>INVERSIÓN 2023</a:t>
                      </a:r>
                    </a:p>
                  </a:txBody>
                  <a:tcPr anchor="ct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306626"/>
                  </a:ext>
                </a:extLst>
              </a:tr>
              <a:tr h="880107">
                <a:tc>
                  <a:txBody>
                    <a:bodyPr/>
                    <a:lstStyle/>
                    <a:p>
                      <a:pPr algn="l"/>
                      <a:r>
                        <a:rPr lang="es-ES" sz="900" dirty="0">
                          <a:latin typeface="Helvetica" panose="020B0604020202020204" pitchFamily="34" charset="0"/>
                          <a:cs typeface="Helvetica" panose="020B0604020202020204" pitchFamily="34" charset="0"/>
                        </a:rPr>
                        <a:t>Refuerzo de Capacidades de Supercomputación</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Convenios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s-ES" sz="900" dirty="0">
                          <a:latin typeface="Helvetica" panose="020B0604020202020204" pitchFamily="34" charset="0"/>
                          <a:cs typeface="Helvetica" panose="020B0604020202020204" pitchFamily="34" charset="0"/>
                        </a:rPr>
                        <a:t>Ministerio de Asuntos Económicos y Transformación Digital</a:t>
                      </a:r>
                    </a:p>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22M€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057079"/>
                  </a:ext>
                </a:extLst>
              </a:tr>
              <a:tr h="880107">
                <a:tc>
                  <a:txBody>
                    <a:bodyPr/>
                    <a:lstStyle/>
                    <a:p>
                      <a:pPr algn="l"/>
                      <a:r>
                        <a:rPr lang="es-ES" sz="900" dirty="0">
                          <a:latin typeface="Helvetica" panose="020B0604020202020204" pitchFamily="34" charset="0"/>
                          <a:cs typeface="Helvetica" panose="020B0604020202020204" pitchFamily="34" charset="0"/>
                        </a:rPr>
                        <a:t>Plan de  Tecnología sobre el Lenguaje Natural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Contratación pública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17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6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5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973000"/>
                  </a:ext>
                </a:extLst>
              </a:tr>
              <a:tr h="880107">
                <a:tc>
                  <a:txBody>
                    <a:bodyPr/>
                    <a:lstStyle/>
                    <a:p>
                      <a:pPr algn="l"/>
                      <a:r>
                        <a:rPr lang="es-ES" sz="900" dirty="0">
                          <a:latin typeface="Helvetica" panose="020B0604020202020204" pitchFamily="34" charset="0"/>
                          <a:cs typeface="Helvetica" panose="020B0604020202020204" pitchFamily="34" charset="0"/>
                        </a:rPr>
                        <a:t>Convocatoria de subvenciones para integración IA en cadenas de valor</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solidFill>
                            <a:schemeClr val="tx1"/>
                          </a:solidFill>
                          <a:latin typeface="Helvetica" panose="020B0604020202020204" pitchFamily="34" charset="0"/>
                          <a:cs typeface="Helvetica" panose="020B0604020202020204" pitchFamily="34" charset="0"/>
                        </a:rPr>
                        <a:t>Subcontrata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r>
                        <a:rPr lang="es-ES" sz="900" dirty="0">
                          <a:latin typeface="Helvetica" panose="020B0604020202020204" pitchFamily="34" charset="0"/>
                          <a:cs typeface="Helvetica" panose="020B0604020202020204" pitchFamily="34" charset="0"/>
                        </a:rPr>
                        <a:t>213M€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s-ES" sz="900" dirty="0">
                        <a:latin typeface="Helvetica" panose="020B0604020202020204" pitchFamily="34" charset="0"/>
                        <a:cs typeface="Helvetica" panose="020B0604020202020204" pitchFamily="34" charset="0"/>
                      </a:endParaRPr>
                    </a:p>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552387438"/>
                  </a:ext>
                </a:extLst>
              </a:tr>
              <a:tr h="880107">
                <a:tc>
                  <a:txBody>
                    <a:bodyPr/>
                    <a:lstStyle/>
                    <a:p>
                      <a:pPr algn="l"/>
                      <a:r>
                        <a:rPr lang="es-ES" sz="900" dirty="0">
                          <a:latin typeface="Helvetica" panose="020B0604020202020204" pitchFamily="34" charset="0"/>
                          <a:cs typeface="Helvetica" panose="020B0604020202020204" pitchFamily="34" charset="0"/>
                        </a:rPr>
                        <a:t>Programa Nacional de Algoritmos Verdes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Contratación pública</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a:r>
                        <a:rPr lang="es-ES" sz="900" dirty="0">
                          <a:latin typeface="Helvetica" panose="020B0604020202020204" pitchFamily="34" charset="0"/>
                          <a:cs typeface="Helvetica" panose="020B0604020202020204" pitchFamily="34" charset="0"/>
                        </a:rPr>
                        <a:t>Ministerio de Asuntos Económicos y Transformación Digital</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gridSpan="3">
                  <a:txBody>
                    <a:bodyPr/>
                    <a:lstStyle/>
                    <a:p>
                      <a:pPr algn="ctr"/>
                      <a:r>
                        <a:rPr lang="es-ES" sz="900" dirty="0">
                          <a:latin typeface="Helvetica" panose="020B0604020202020204" pitchFamily="34" charset="0"/>
                          <a:cs typeface="Helvetica" panose="020B0604020202020204" pitchFamily="34" charset="0"/>
                        </a:rPr>
                        <a:t>5 M€</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tc hMerge="1">
                  <a:txBody>
                    <a:bodyPr/>
                    <a:lstStyle/>
                    <a:p>
                      <a:pPr algn="ctr"/>
                      <a:endParaRPr lang="es-ES" sz="900" dirty="0">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2970362195"/>
                  </a:ext>
                </a:extLst>
              </a:tr>
            </a:tbl>
          </a:graphicData>
        </a:graphic>
      </p:graphicFrame>
      <p:sp>
        <p:nvSpPr>
          <p:cNvPr id="12" name="Título 1">
            <a:extLst>
              <a:ext uri="{FF2B5EF4-FFF2-40B4-BE49-F238E27FC236}">
                <a16:creationId xmlns:a16="http://schemas.microsoft.com/office/drawing/2014/main" id="{93BA04D1-65C0-4F5D-B9E3-816315EEF57B}"/>
              </a:ext>
            </a:extLst>
          </p:cNvPr>
          <p:cNvSpPr txBox="1">
            <a:spLocks/>
          </p:cNvSpPr>
          <p:nvPr/>
        </p:nvSpPr>
        <p:spPr>
          <a:xfrm>
            <a:off x="260683" y="0"/>
            <a:ext cx="12026011"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514C"/>
                </a:solidFill>
                <a:latin typeface="Oxygen Bold" panose="02000803000000000000" pitchFamily="2" charset="0"/>
                <a:ea typeface="+mj-ea"/>
                <a:cs typeface="+mj-cs"/>
              </a:defRPr>
            </a:lvl1pPr>
          </a:lstStyle>
          <a:p>
            <a:r>
              <a:rPr lang="es-ES" sz="2800" dirty="0"/>
              <a:t>Componente 16. Estrategia nacional de Inteligencia Artificial: </a:t>
            </a:r>
            <a:r>
              <a:rPr lang="es-ES" sz="2800" b="1" dirty="0"/>
              <a:t>Descripción general</a:t>
            </a:r>
            <a:endParaRPr lang="es-ES" sz="2800" dirty="0"/>
          </a:p>
        </p:txBody>
      </p:sp>
      <p:grpSp>
        <p:nvGrpSpPr>
          <p:cNvPr id="13" name="Grupo 12">
            <a:extLst>
              <a:ext uri="{FF2B5EF4-FFF2-40B4-BE49-F238E27FC236}">
                <a16:creationId xmlns:a16="http://schemas.microsoft.com/office/drawing/2014/main" id="{3BE188EC-737A-4E1E-86D9-3FFE2F036796}"/>
              </a:ext>
            </a:extLst>
          </p:cNvPr>
          <p:cNvGrpSpPr/>
          <p:nvPr/>
        </p:nvGrpSpPr>
        <p:grpSpPr>
          <a:xfrm>
            <a:off x="9802015" y="3203212"/>
            <a:ext cx="1670345" cy="1944557"/>
            <a:chOff x="8468417" y="1325563"/>
            <a:chExt cx="3500063" cy="4237724"/>
          </a:xfrm>
        </p:grpSpPr>
        <p:grpSp>
          <p:nvGrpSpPr>
            <p:cNvPr id="14" name="Grupo 13">
              <a:extLst>
                <a:ext uri="{FF2B5EF4-FFF2-40B4-BE49-F238E27FC236}">
                  <a16:creationId xmlns:a16="http://schemas.microsoft.com/office/drawing/2014/main" id="{B73B07C8-BBF5-449A-BBD8-3326C79476FB}"/>
                </a:ext>
              </a:extLst>
            </p:cNvPr>
            <p:cNvGrpSpPr/>
            <p:nvPr/>
          </p:nvGrpSpPr>
          <p:grpSpPr>
            <a:xfrm>
              <a:off x="8468417" y="1325563"/>
              <a:ext cx="3500063" cy="4237724"/>
              <a:chOff x="8691937" y="1474904"/>
              <a:chExt cx="3500063" cy="4237724"/>
            </a:xfrm>
          </p:grpSpPr>
          <p:sp>
            <p:nvSpPr>
              <p:cNvPr id="16" name="Rectángulo 15">
                <a:extLst>
                  <a:ext uri="{FF2B5EF4-FFF2-40B4-BE49-F238E27FC236}">
                    <a16:creationId xmlns:a16="http://schemas.microsoft.com/office/drawing/2014/main" id="{BFB78F61-09E3-4FE1-AF37-5620F0E9EF33}"/>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16">
                <a:extLst>
                  <a:ext uri="{FF2B5EF4-FFF2-40B4-BE49-F238E27FC236}">
                    <a16:creationId xmlns:a16="http://schemas.microsoft.com/office/drawing/2014/main" id="{23AE42F8-C141-44ED-A4A8-79FC7ACF085F}"/>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15" name="Imagen 14">
              <a:extLst>
                <a:ext uri="{FF2B5EF4-FFF2-40B4-BE49-F238E27FC236}">
                  <a16:creationId xmlns:a16="http://schemas.microsoft.com/office/drawing/2014/main" id="{083D81A9-8B47-441B-AEF9-8C20B6D267FD}"/>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115919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Misiones I+D+i en IA</a:t>
            </a:r>
          </a:p>
          <a:p>
            <a:pPr>
              <a:lnSpc>
                <a:spcPct val="110000"/>
              </a:lnSpc>
              <a:spcBef>
                <a:spcPts val="1200"/>
              </a:spcBef>
              <a:buFont typeface="Arial" panose="020B0604020202020204" pitchFamily="34" charset="0"/>
              <a:buChar char="•"/>
            </a:pPr>
            <a:r>
              <a:rPr lang="es-ES" sz="1500" dirty="0">
                <a:solidFill>
                  <a:srgbClr val="343536"/>
                </a:solidFill>
              </a:rPr>
              <a:t>Proyectos de investigación industrial o desarrollo experimental en materia de Inteligencia Artificial para abordar los grades desafíos sociales o misiones del país, fomentando la colaboración entre organismos de investigación, grandes empresas y PYMES</a:t>
            </a:r>
          </a:p>
          <a:p>
            <a:pPr>
              <a:lnSpc>
                <a:spcPct val="110000"/>
              </a:lnSpc>
              <a:spcBef>
                <a:spcPts val="1200"/>
              </a:spcBef>
              <a:buFont typeface="Arial" panose="020B0604020202020204" pitchFamily="34" charset="0"/>
              <a:buChar char="•"/>
            </a:pPr>
            <a:r>
              <a:rPr lang="es-ES" sz="1500" dirty="0">
                <a:solidFill>
                  <a:srgbClr val="343536"/>
                </a:solidFill>
              </a:rPr>
              <a:t>Subvención con una duración de 4/5 años para el desarrollo de Actividades de I+D con un nivel de madurez tecnológica intermedia (TRL 3-6).</a:t>
            </a:r>
          </a:p>
          <a:p>
            <a:pPr>
              <a:lnSpc>
                <a:spcPct val="110000"/>
              </a:lnSpc>
              <a:spcBef>
                <a:spcPts val="1200"/>
              </a:spcBef>
              <a:buFont typeface="Arial" panose="020B0604020202020204" pitchFamily="34" charset="0"/>
              <a:buChar char="•"/>
            </a:pPr>
            <a:r>
              <a:rPr lang="es-ES" sz="1500" dirty="0">
                <a:solidFill>
                  <a:srgbClr val="343536"/>
                </a:solidFill>
              </a:rPr>
              <a:t>Horquilla en el presupuesto de los proyectos de 25-40 M€ expuestos (máxima ayuda por agrupación: 20 M€ para investigación industrial y 15 M€ para desarrollo experimental). Para los organismos públicos de investigación y difusión, la intensidad máxima de ayuda para los costes marginales es del 100%.</a:t>
            </a:r>
          </a:p>
        </p:txBody>
      </p:sp>
      <p:sp>
        <p:nvSpPr>
          <p:cNvPr id="18" name="Content Placeholder 2">
            <a:extLst>
              <a:ext uri="{FF2B5EF4-FFF2-40B4-BE49-F238E27FC236}">
                <a16:creationId xmlns:a16="http://schemas.microsoft.com/office/drawing/2014/main" id="{B7999B1B-55E2-4DEA-A3A7-FD9014B0441C}"/>
              </a:ext>
            </a:extLst>
          </p:cNvPr>
          <p:cNvSpPr txBox="1">
            <a:spLocks/>
          </p:cNvSpPr>
          <p:nvPr/>
        </p:nvSpPr>
        <p:spPr>
          <a:xfrm>
            <a:off x="361370" y="4159108"/>
            <a:ext cx="11299347" cy="2009574"/>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a:buChar char="•"/>
              <a:defRPr sz="2800" kern="1200">
                <a:solidFill>
                  <a:schemeClr val="tx1"/>
                </a:solidFill>
                <a:latin typeface="Helvetica" panose="020B0604020202020204" pitchFamily="34" charset="0"/>
                <a:ea typeface="+mn-ea"/>
                <a:cs typeface="Helvetica" panose="020B0604020202020204" pitchFamily="34" charset="0"/>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Helvetica" panose="020B0604020202020204" pitchFamily="34" charset="0"/>
                <a:ea typeface="+mn-ea"/>
                <a:cs typeface="Helvetica" panose="020B0604020202020204" pitchFamily="34" charset="0"/>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Helvetica" panose="020B0604020202020204" pitchFamily="34" charset="0"/>
                <a:ea typeface="+mn-ea"/>
                <a:cs typeface="Helvetica" panose="020B0604020202020204" pitchFamily="34" charset="0"/>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Helvetica" panose="020B0604020202020204" pitchFamily="34" charset="0"/>
                <a:ea typeface="+mn-ea"/>
                <a:cs typeface="Helvetica"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1200"/>
              </a:spcBef>
              <a:buFont typeface="Arial" panose="020B0604020202020204" pitchFamily="34" charset="0"/>
              <a:buChar char="•"/>
            </a:pPr>
            <a:r>
              <a:rPr lang="es-ES" sz="1500" dirty="0">
                <a:solidFill>
                  <a:srgbClr val="343536"/>
                </a:solidFill>
              </a:rPr>
              <a:t>Ministerio de Asuntos Económicos y Transformación Digital</a:t>
            </a:r>
          </a:p>
          <a:p>
            <a:pPr>
              <a:lnSpc>
                <a:spcPct val="110000"/>
              </a:lnSpc>
              <a:spcBef>
                <a:spcPts val="1200"/>
              </a:spcBef>
              <a:buFont typeface="Arial" panose="020B0604020202020204" pitchFamily="34" charset="0"/>
              <a:buChar char="•"/>
            </a:pPr>
            <a:r>
              <a:rPr lang="es-ES" sz="1500" dirty="0">
                <a:solidFill>
                  <a:srgbClr val="343536"/>
                </a:solidFill>
              </a:rPr>
              <a:t>Implementación de la inversión:</a:t>
            </a:r>
          </a:p>
          <a:p>
            <a:pPr lvl="1">
              <a:lnSpc>
                <a:spcPct val="110000"/>
              </a:lnSpc>
              <a:spcBef>
                <a:spcPts val="1200"/>
              </a:spcBef>
              <a:buFont typeface="Arial" panose="020B0604020202020204" pitchFamily="34" charset="0"/>
              <a:buChar char="•"/>
            </a:pPr>
            <a:r>
              <a:rPr lang="es-ES" sz="1400" b="1" dirty="0">
                <a:solidFill>
                  <a:srgbClr val="343536"/>
                </a:solidFill>
              </a:rPr>
              <a:t>2021: </a:t>
            </a:r>
            <a:r>
              <a:rPr lang="es-ES" sz="1400" dirty="0">
                <a:solidFill>
                  <a:srgbClr val="343536"/>
                </a:solidFill>
              </a:rPr>
              <a:t>Convocatoria por un importe de 100M€ para los proyectos de investigación y desarrollo. </a:t>
            </a:r>
            <a:r>
              <a:rPr lang="es-ES" sz="1400" b="1" dirty="0">
                <a:solidFill>
                  <a:srgbClr val="343536"/>
                </a:solidFill>
              </a:rPr>
              <a:t>CERRADA EN AGOSTO.</a:t>
            </a:r>
            <a:endParaRPr lang="es-ES" sz="1400" dirty="0">
              <a:solidFill>
                <a:srgbClr val="343536"/>
              </a:solidFill>
            </a:endParaRPr>
          </a:p>
          <a:p>
            <a:pPr lvl="1">
              <a:lnSpc>
                <a:spcPct val="110000"/>
              </a:lnSpc>
              <a:spcBef>
                <a:spcPts val="1200"/>
              </a:spcBef>
              <a:buFont typeface="Arial" panose="020B0604020202020204" pitchFamily="34" charset="0"/>
              <a:buChar char="•"/>
            </a:pPr>
            <a:r>
              <a:rPr lang="es-ES" sz="1400" b="1" dirty="0">
                <a:solidFill>
                  <a:srgbClr val="343536"/>
                </a:solidFill>
              </a:rPr>
              <a:t>2022-2023: </a:t>
            </a:r>
            <a:r>
              <a:rPr lang="es-ES" sz="1400" dirty="0">
                <a:solidFill>
                  <a:srgbClr val="343536"/>
                </a:solidFill>
              </a:rPr>
              <a:t>se han reservado 18 y 9 millones de euros respectivamente para financiar proyectos de menor envergadura, pero con un alto grado de incertidumbre estudios de viabilidad para el desarrollo proyectos en las misiones y desafíos </a:t>
            </a:r>
          </a:p>
        </p:txBody>
      </p:sp>
      <p:grpSp>
        <p:nvGrpSpPr>
          <p:cNvPr id="12" name="Grupo 11">
            <a:extLst>
              <a:ext uri="{FF2B5EF4-FFF2-40B4-BE49-F238E27FC236}">
                <a16:creationId xmlns:a16="http://schemas.microsoft.com/office/drawing/2014/main" id="{669C8832-A780-44EE-B2A1-ED9F53C516EC}"/>
              </a:ext>
            </a:extLst>
          </p:cNvPr>
          <p:cNvGrpSpPr/>
          <p:nvPr/>
        </p:nvGrpSpPr>
        <p:grpSpPr>
          <a:xfrm>
            <a:off x="10160284" y="1721644"/>
            <a:ext cx="1670345" cy="1944557"/>
            <a:chOff x="8468417" y="1325563"/>
            <a:chExt cx="3500063" cy="4237724"/>
          </a:xfrm>
        </p:grpSpPr>
        <p:grpSp>
          <p:nvGrpSpPr>
            <p:cNvPr id="19" name="Grupo 18">
              <a:extLst>
                <a:ext uri="{FF2B5EF4-FFF2-40B4-BE49-F238E27FC236}">
                  <a16:creationId xmlns:a16="http://schemas.microsoft.com/office/drawing/2014/main" id="{72626833-0850-4916-856E-39D060A36F63}"/>
                </a:ext>
              </a:extLst>
            </p:cNvPr>
            <p:cNvGrpSpPr/>
            <p:nvPr/>
          </p:nvGrpSpPr>
          <p:grpSpPr>
            <a:xfrm>
              <a:off x="8468417" y="1325563"/>
              <a:ext cx="3500063" cy="4237724"/>
              <a:chOff x="8691937" y="1474904"/>
              <a:chExt cx="3500063" cy="4237724"/>
            </a:xfrm>
          </p:grpSpPr>
          <p:sp>
            <p:nvSpPr>
              <p:cNvPr id="21" name="Rectángulo 20">
                <a:extLst>
                  <a:ext uri="{FF2B5EF4-FFF2-40B4-BE49-F238E27FC236}">
                    <a16:creationId xmlns:a16="http://schemas.microsoft.com/office/drawing/2014/main" id="{12F18ED4-B051-49FD-8F7A-A9223F60CA6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21">
                <a:extLst>
                  <a:ext uri="{FF2B5EF4-FFF2-40B4-BE49-F238E27FC236}">
                    <a16:creationId xmlns:a16="http://schemas.microsoft.com/office/drawing/2014/main" id="{4C15970F-BE36-42E7-8478-53E9C3304A1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0" name="Imagen 19">
              <a:extLst>
                <a:ext uri="{FF2B5EF4-FFF2-40B4-BE49-F238E27FC236}">
                  <a16:creationId xmlns:a16="http://schemas.microsoft.com/office/drawing/2014/main" id="{C2C7F4BB-3034-4AAE-A438-2877C8E9362F}"/>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1146850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0684" y="0"/>
            <a:ext cx="11106752" cy="1325563"/>
          </a:xfrm>
        </p:spPr>
        <p:txBody>
          <a:bodyPr>
            <a:normAutofit/>
          </a:bodyPr>
          <a:lstStyle/>
          <a:p>
            <a:r>
              <a:rPr lang="es-ES" sz="2800" dirty="0"/>
              <a:t>Componente 16. Estrategia nacional de Inteligencia Artificial: </a:t>
            </a:r>
            <a:br>
              <a:rPr lang="es-ES" sz="2800" b="1" dirty="0"/>
            </a:br>
            <a:r>
              <a:rPr lang="es-ES" sz="2800" b="1" dirty="0"/>
              <a:t>Detalle de cada inversión</a:t>
            </a:r>
            <a:endParaRPr lang="es-ES" sz="2800" dirty="0"/>
          </a:p>
        </p:txBody>
      </p:sp>
      <p:sp>
        <p:nvSpPr>
          <p:cNvPr id="7" name="Content Placeholder 2">
            <a:extLst>
              <a:ext uri="{FF2B5EF4-FFF2-40B4-BE49-F238E27FC236}">
                <a16:creationId xmlns:a16="http://schemas.microsoft.com/office/drawing/2014/main" id="{CF6B63FE-69EE-4D8F-82A7-16B658DC2453}"/>
              </a:ext>
            </a:extLst>
          </p:cNvPr>
          <p:cNvSpPr>
            <a:spLocks noGrp="1"/>
          </p:cNvSpPr>
          <p:nvPr>
            <p:ph sz="half" idx="1"/>
          </p:nvPr>
        </p:nvSpPr>
        <p:spPr>
          <a:xfrm>
            <a:off x="361371" y="1366658"/>
            <a:ext cx="9643763" cy="4695093"/>
          </a:xfrm>
        </p:spPr>
        <p:txBody>
          <a:bodyPr vert="horz" lIns="91440" tIns="45720" rIns="91440" bIns="45720" rtlCol="0">
            <a:noAutofit/>
          </a:bodyPr>
          <a:lstStyle/>
          <a:p>
            <a:pPr marL="0" indent="0" defTabSz="914400">
              <a:spcBef>
                <a:spcPts val="1200"/>
              </a:spcBef>
              <a:buClr>
                <a:srgbClr val="BA514C"/>
              </a:buClr>
              <a:buNone/>
            </a:pPr>
            <a:r>
              <a:rPr lang="es-ES" sz="1400" dirty="0">
                <a:solidFill>
                  <a:srgbClr val="BA514C"/>
                </a:solidFill>
              </a:rPr>
              <a:t>Misiones I+D+i en IA</a:t>
            </a:r>
          </a:p>
          <a:p>
            <a:pPr>
              <a:lnSpc>
                <a:spcPct val="110000"/>
              </a:lnSpc>
              <a:spcBef>
                <a:spcPts val="1200"/>
              </a:spcBef>
              <a:buFont typeface="Arial" panose="020B0604020202020204" pitchFamily="34" charset="0"/>
              <a:buChar char="•"/>
            </a:pPr>
            <a:r>
              <a:rPr lang="es-ES" sz="1500" dirty="0">
                <a:solidFill>
                  <a:srgbClr val="343536"/>
                </a:solidFill>
              </a:rPr>
              <a:t>Proyectos dirigidos a temáticas concretas: </a:t>
            </a:r>
          </a:p>
          <a:p>
            <a:pPr lvl="1">
              <a:lnSpc>
                <a:spcPct val="110000"/>
              </a:lnSpc>
              <a:spcBef>
                <a:spcPts val="1200"/>
              </a:spcBef>
              <a:buFont typeface="Arial" panose="020B0604020202020204" pitchFamily="34" charset="0"/>
              <a:buChar char="•"/>
            </a:pPr>
            <a:r>
              <a:rPr lang="es-ES" sz="1400" dirty="0">
                <a:solidFill>
                  <a:srgbClr val="343536"/>
                </a:solidFill>
              </a:rPr>
              <a:t>Energía segura, eficiente y limpia para el siglo XXI</a:t>
            </a:r>
          </a:p>
          <a:p>
            <a:pPr lvl="1">
              <a:lnSpc>
                <a:spcPct val="110000"/>
              </a:lnSpc>
              <a:spcBef>
                <a:spcPts val="1200"/>
              </a:spcBef>
              <a:buFont typeface="Arial" panose="020B0604020202020204" pitchFamily="34" charset="0"/>
              <a:buChar char="•"/>
            </a:pPr>
            <a:r>
              <a:rPr lang="es-ES" sz="1400" dirty="0">
                <a:solidFill>
                  <a:srgbClr val="343536"/>
                </a:solidFill>
              </a:rPr>
              <a:t>Movilidad sostenible e inteligente</a:t>
            </a:r>
          </a:p>
          <a:p>
            <a:pPr lvl="1">
              <a:lnSpc>
                <a:spcPct val="110000"/>
              </a:lnSpc>
              <a:spcBef>
                <a:spcPts val="1200"/>
              </a:spcBef>
              <a:buFont typeface="Arial" panose="020B0604020202020204" pitchFamily="34" charset="0"/>
              <a:buChar char="•"/>
            </a:pPr>
            <a:r>
              <a:rPr lang="es-ES" sz="1400" dirty="0">
                <a:solidFill>
                  <a:srgbClr val="343536"/>
                </a:solidFill>
              </a:rPr>
              <a:t>Dinamización de un gran sector agro-alimentario sostenible y saludable</a:t>
            </a:r>
          </a:p>
          <a:p>
            <a:pPr lvl="1">
              <a:lnSpc>
                <a:spcPct val="110000"/>
              </a:lnSpc>
              <a:spcBef>
                <a:spcPts val="1200"/>
              </a:spcBef>
              <a:buFont typeface="Arial" panose="020B0604020202020204" pitchFamily="34" charset="0"/>
              <a:buChar char="•"/>
            </a:pPr>
            <a:r>
              <a:rPr lang="es-ES" sz="1400" dirty="0">
                <a:solidFill>
                  <a:srgbClr val="343536"/>
                </a:solidFill>
              </a:rPr>
              <a:t>Impulso de la industria española del siglo XXI</a:t>
            </a:r>
          </a:p>
          <a:p>
            <a:pPr lvl="1">
              <a:lnSpc>
                <a:spcPct val="110000"/>
              </a:lnSpc>
              <a:spcBef>
                <a:spcPts val="1200"/>
              </a:spcBef>
              <a:buFont typeface="Arial" panose="020B0604020202020204" pitchFamily="34" charset="0"/>
              <a:buChar char="•"/>
            </a:pPr>
            <a:r>
              <a:rPr lang="es-ES" sz="1400" dirty="0">
                <a:solidFill>
                  <a:srgbClr val="343536"/>
                </a:solidFill>
              </a:rPr>
              <a:t>Dar respuesta sostenible a las enfermades y necesidades derivadas del envejecimiento</a:t>
            </a:r>
          </a:p>
        </p:txBody>
      </p:sp>
      <p:grpSp>
        <p:nvGrpSpPr>
          <p:cNvPr id="12" name="Grupo 11">
            <a:extLst>
              <a:ext uri="{FF2B5EF4-FFF2-40B4-BE49-F238E27FC236}">
                <a16:creationId xmlns:a16="http://schemas.microsoft.com/office/drawing/2014/main" id="{669C8832-A780-44EE-B2A1-ED9F53C516EC}"/>
              </a:ext>
            </a:extLst>
          </p:cNvPr>
          <p:cNvGrpSpPr/>
          <p:nvPr/>
        </p:nvGrpSpPr>
        <p:grpSpPr>
          <a:xfrm>
            <a:off x="10160284" y="1721644"/>
            <a:ext cx="1670345" cy="1944557"/>
            <a:chOff x="8468417" y="1325563"/>
            <a:chExt cx="3500063" cy="4237724"/>
          </a:xfrm>
        </p:grpSpPr>
        <p:grpSp>
          <p:nvGrpSpPr>
            <p:cNvPr id="19" name="Grupo 18">
              <a:extLst>
                <a:ext uri="{FF2B5EF4-FFF2-40B4-BE49-F238E27FC236}">
                  <a16:creationId xmlns:a16="http://schemas.microsoft.com/office/drawing/2014/main" id="{72626833-0850-4916-856E-39D060A36F63}"/>
                </a:ext>
              </a:extLst>
            </p:cNvPr>
            <p:cNvGrpSpPr/>
            <p:nvPr/>
          </p:nvGrpSpPr>
          <p:grpSpPr>
            <a:xfrm>
              <a:off x="8468417" y="1325563"/>
              <a:ext cx="3500063" cy="4237724"/>
              <a:chOff x="8691937" y="1474904"/>
              <a:chExt cx="3500063" cy="4237724"/>
            </a:xfrm>
          </p:grpSpPr>
          <p:sp>
            <p:nvSpPr>
              <p:cNvPr id="21" name="Rectángulo 20">
                <a:extLst>
                  <a:ext uri="{FF2B5EF4-FFF2-40B4-BE49-F238E27FC236}">
                    <a16:creationId xmlns:a16="http://schemas.microsoft.com/office/drawing/2014/main" id="{12F18ED4-B051-49FD-8F7A-A9223F60CA6E}"/>
                  </a:ext>
                </a:extLst>
              </p:cNvPr>
              <p:cNvSpPr/>
              <p:nvPr/>
            </p:nvSpPr>
            <p:spPr>
              <a:xfrm>
                <a:off x="8887146" y="1474904"/>
                <a:ext cx="3304854" cy="4237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21">
                <a:extLst>
                  <a:ext uri="{FF2B5EF4-FFF2-40B4-BE49-F238E27FC236}">
                    <a16:creationId xmlns:a16="http://schemas.microsoft.com/office/drawing/2014/main" id="{4C15970F-BE36-42E7-8478-53E9C3304A17}"/>
                  </a:ext>
                </a:extLst>
              </p:cNvPr>
              <p:cNvSpPr/>
              <p:nvPr/>
            </p:nvSpPr>
            <p:spPr>
              <a:xfrm>
                <a:off x="8691937" y="1685915"/>
                <a:ext cx="3124200" cy="372800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pic>
          <p:nvPicPr>
            <p:cNvPr id="20" name="Imagen 19">
              <a:extLst>
                <a:ext uri="{FF2B5EF4-FFF2-40B4-BE49-F238E27FC236}">
                  <a16:creationId xmlns:a16="http://schemas.microsoft.com/office/drawing/2014/main" id="{C2C7F4BB-3034-4AAE-A438-2877C8E9362F}"/>
                </a:ext>
              </a:extLst>
            </p:cNvPr>
            <p:cNvPicPr>
              <a:picLocks noChangeAspect="1"/>
            </p:cNvPicPr>
            <p:nvPr/>
          </p:nvPicPr>
          <p:blipFill>
            <a:blip r:embed="rId2"/>
            <a:stretch>
              <a:fillRect/>
            </a:stretch>
          </p:blipFill>
          <p:spPr>
            <a:xfrm>
              <a:off x="8590394" y="1536574"/>
              <a:ext cx="3002223" cy="3591858"/>
            </a:xfrm>
            <a:prstGeom prst="rect">
              <a:avLst/>
            </a:prstGeom>
          </p:spPr>
        </p:pic>
      </p:grpSp>
    </p:spTree>
    <p:extLst>
      <p:ext uri="{BB962C8B-B14F-4D97-AF65-F5344CB8AC3E}">
        <p14:creationId xmlns:p14="http://schemas.microsoft.com/office/powerpoint/2010/main" val="374975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07D4C8F22725E48A5D1968F0AAE5BCA" ma:contentTypeVersion="10" ma:contentTypeDescription="Crear nuevo documento." ma:contentTypeScope="" ma:versionID="b8ea55965ec45980a400dc7f4a101f42">
  <xsd:schema xmlns:xsd="http://www.w3.org/2001/XMLSchema" xmlns:xs="http://www.w3.org/2001/XMLSchema" xmlns:p="http://schemas.microsoft.com/office/2006/metadata/properties" xmlns:ns2="d211e658-d9e6-4b34-ac83-73c84aaabe28" targetNamespace="http://schemas.microsoft.com/office/2006/metadata/properties" ma:root="true" ma:fieldsID="de945a298ffd24b50726c27aaf65ab07" ns2:_="">
    <xsd:import namespace="d211e658-d9e6-4b34-ac83-73c84aaabe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1e658-d9e6-4b34-ac83-73c84aaabe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5B0E1A-02C2-4219-B47B-E44E1B2DB769}">
  <ds:schemaRef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purl.org/dc/dcmitype/"/>
    <ds:schemaRef ds:uri="d211e658-d9e6-4b34-ac83-73c84aaabe28"/>
    <ds:schemaRef ds:uri="http://schemas.microsoft.com/office/2006/metadata/properties"/>
  </ds:schemaRefs>
</ds:datastoreItem>
</file>

<file path=customXml/itemProps2.xml><?xml version="1.0" encoding="utf-8"?>
<ds:datastoreItem xmlns:ds="http://schemas.openxmlformats.org/officeDocument/2006/customXml" ds:itemID="{D2455DCC-1916-4B5A-B868-5CCF6D9F3701}">
  <ds:schemaRefs>
    <ds:schemaRef ds:uri="http://schemas.microsoft.com/sharepoint/v3/contenttype/forms"/>
  </ds:schemaRefs>
</ds:datastoreItem>
</file>

<file path=customXml/itemProps3.xml><?xml version="1.0" encoding="utf-8"?>
<ds:datastoreItem xmlns:ds="http://schemas.openxmlformats.org/officeDocument/2006/customXml" ds:itemID="{468AE47C-FA91-4756-A097-80D29E1F11CB}"/>
</file>

<file path=docProps/app.xml><?xml version="1.0" encoding="utf-8"?>
<Properties xmlns="http://schemas.openxmlformats.org/officeDocument/2006/extended-properties" xmlns:vt="http://schemas.openxmlformats.org/officeDocument/2006/docPropsVTypes">
  <Template>Office Theme</Template>
  <TotalTime>3697</TotalTime>
  <Words>2973</Words>
  <Application>Microsoft Office PowerPoint</Application>
  <PresentationFormat>Panorámica</PresentationFormat>
  <Paragraphs>299</Paragraphs>
  <Slides>19</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30" baseType="lpstr">
      <vt:lpstr>Helvetica</vt:lpstr>
      <vt:lpstr>Times New Roman</vt:lpstr>
      <vt:lpstr>Arial</vt:lpstr>
      <vt:lpstr>Symbol</vt:lpstr>
      <vt:lpstr>Calibri</vt:lpstr>
      <vt:lpstr>Verdana</vt:lpstr>
      <vt:lpstr>Trebuchet MS</vt:lpstr>
      <vt:lpstr>Oxygen Bold</vt:lpstr>
      <vt:lpstr>Calibri Light</vt:lpstr>
      <vt:lpstr>Office Theme</vt:lpstr>
      <vt:lpstr>Acrobat Document</vt:lpstr>
      <vt:lpstr>Presentación de PowerPoint</vt:lpstr>
      <vt:lpstr>Presentación de PowerPoint</vt:lpstr>
      <vt:lpstr>Presentación de PowerPoint</vt:lpstr>
      <vt:lpstr>COMPONENTE 16. ESTRATEGIA NACIONAL DE INTELIGENCIA ARTIFICIAL</vt:lpstr>
      <vt:lpstr>Componente 16. Estrategia nacional de Inteligencia Artificial: Descripción general</vt:lpstr>
      <vt:lpstr>Presentación de PowerPoint</vt:lpstr>
      <vt:lpstr>Presentación de PowerPoint</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lpstr>Componente 16. Estrategia nacional de Inteligencia Artificial:  Detalle de cada inversión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Oportunidades para la innovación con la Universitat Politècnica de València</dc:title>
  <dc:creator>Microsoft Office User</dc:creator>
  <cp:lastModifiedBy>Fernando Pinilla</cp:lastModifiedBy>
  <cp:revision>194</cp:revision>
  <cp:lastPrinted>2019-04-04T11:41:41Z</cp:lastPrinted>
  <dcterms:created xsi:type="dcterms:W3CDTF">2019-03-12T21:39:03Z</dcterms:created>
  <dcterms:modified xsi:type="dcterms:W3CDTF">2021-09-25T08:54:49Z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0x010100207D4C8F22725E48A5D1968F0AAE5BCA</vt:lpwstr>
  </property>
</Properties>
</file>