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372" r:id="rId5"/>
    <p:sldId id="373" r:id="rId6"/>
    <p:sldId id="374" r:id="rId7"/>
    <p:sldId id="342" r:id="rId8"/>
    <p:sldId id="375" r:id="rId9"/>
    <p:sldId id="347" r:id="rId10"/>
    <p:sldId id="382" r:id="rId11"/>
    <p:sldId id="376" r:id="rId12"/>
    <p:sldId id="377" r:id="rId13"/>
    <p:sldId id="378" r:id="rId14"/>
    <p:sldId id="379" r:id="rId15"/>
    <p:sldId id="380" r:id="rId16"/>
    <p:sldId id="381" r:id="rId17"/>
    <p:sldId id="351" r:id="rId18"/>
    <p:sldId id="383" r:id="rId19"/>
    <p:sldId id="384" r:id="rId20"/>
    <p:sldId id="385" r:id="rId21"/>
    <p:sldId id="386" r:id="rId22"/>
    <p:sldId id="387" r:id="rId23"/>
    <p:sldId id="388" r:id="rId24"/>
  </p:sldIdLst>
  <p:sldSz cx="12192000" cy="6858000"/>
  <p:notesSz cx="6797675" cy="9926638"/>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Helvetica" panose="020B0604020202020204" pitchFamily="34" charset="0"/>
      <p:regular r:id="rId32"/>
      <p:bold r:id="rId33"/>
      <p:italic r:id="rId34"/>
      <p:boldItalic r:id="rId35"/>
    </p:embeddedFont>
    <p:embeddedFont>
      <p:font typeface="Oxygen Bold" panose="020B0604020202020204" charset="0"/>
      <p:bold r:id="rId36"/>
    </p:embeddedFont>
    <p:embeddedFont>
      <p:font typeface="Trebuchet MS" panose="020B0603020202020204"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14C"/>
    <a:srgbClr val="EDEDED"/>
    <a:srgbClr val="343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669" autoAdjust="0"/>
  </p:normalViewPr>
  <p:slideViewPr>
    <p:cSldViewPr snapToGrid="0" snapToObjects="1">
      <p:cViewPr varScale="1">
        <p:scale>
          <a:sx n="67" d="100"/>
          <a:sy n="67" d="100"/>
        </p:scale>
        <p:origin x="83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9/25/2021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E4E2FD-317C-430C-9B9F-74EAD66EE76D}" type="slidenum">
              <a:rPr lang="en-US" smtClean="0"/>
              <a:t>5</a:t>
            </a:fld>
            <a:endParaRPr lang="en-US"/>
          </a:p>
        </p:txBody>
      </p:sp>
    </p:spTree>
    <p:extLst>
      <p:ext uri="{BB962C8B-B14F-4D97-AF65-F5344CB8AC3E}">
        <p14:creationId xmlns:p14="http://schemas.microsoft.com/office/powerpoint/2010/main" val="403466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9/25/2021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16062021-Componente24.pdf"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Vertebración e internacionalización del sector</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Medidas de fomento de la internacionalización y de promoción del sector cultural, incluyendo: </a:t>
            </a:r>
            <a:r>
              <a:rPr lang="es-ES" sz="1400" dirty="0">
                <a:solidFill>
                  <a:srgbClr val="343536"/>
                </a:solidFill>
              </a:rPr>
              <a:t>(i) el fomento y digitalización del sector del libro; (</a:t>
            </a:r>
            <a:r>
              <a:rPr lang="es-ES" sz="1400" dirty="0" err="1">
                <a:solidFill>
                  <a:srgbClr val="343536"/>
                </a:solidFill>
              </a:rPr>
              <a:t>ii</a:t>
            </a:r>
            <a:r>
              <a:rPr lang="es-ES" sz="1400" dirty="0">
                <a:solidFill>
                  <a:srgbClr val="343536"/>
                </a:solidFill>
              </a:rPr>
              <a:t>) medidas de apoyo al sostenimiento estructural, la modernización y readecuación de las estructuras de gestión del sector de las artes escénicas y de la música; (</a:t>
            </a:r>
            <a:r>
              <a:rPr lang="es-ES" sz="1400" dirty="0" err="1">
                <a:solidFill>
                  <a:srgbClr val="343536"/>
                </a:solidFill>
              </a:rPr>
              <a:t>iii</a:t>
            </a:r>
            <a:r>
              <a:rPr lang="es-ES" sz="1400" dirty="0">
                <a:solidFill>
                  <a:srgbClr val="343536"/>
                </a:solidFill>
              </a:rPr>
              <a:t>) medidas de apoyo a las empresas y profesionales para que se intensifique su presencia en plataformas y mercados nacionales e internacionales; (</a:t>
            </a:r>
            <a:r>
              <a:rPr lang="es-ES" sz="1400" dirty="0" err="1">
                <a:solidFill>
                  <a:srgbClr val="343536"/>
                </a:solidFill>
              </a:rPr>
              <a:t>iv</a:t>
            </a:r>
            <a:r>
              <a:rPr lang="es-ES" sz="1400" dirty="0">
                <a:solidFill>
                  <a:srgbClr val="343536"/>
                </a:solidFill>
              </a:rPr>
              <a:t>) proyecto de movilidad internacional, con una doble vertiente (creadores y profesionales de los diferentes estamentos del sector del libro); (v) estudios de análisis mercado y difusión que potencien la presencia de las producciones escénicas liricas y musicales, así como potenciar la participación en ferias, festivales y mercados exteriores y (vi) impulso a las galerías de arte para que éstas puedan recuperar su presencia en ferias internacionales.</a:t>
            </a:r>
            <a:endParaRPr lang="es-ES" sz="1400" dirty="0">
              <a:solidFill>
                <a:srgbClr val="343536"/>
              </a:solidFill>
              <a:highlight>
                <a:srgbClr val="FFFF00"/>
              </a:highlight>
            </a:endParaRP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Personas físicas y jurídicas, públicas y privadas pertenecientes o vinculadas con las Industrias Culturales y Creativas</a:t>
            </a:r>
            <a:r>
              <a:rPr lang="es-ES" sz="1400" dirty="0">
                <a:solidFill>
                  <a:srgbClr val="343536"/>
                </a:solidFill>
              </a:rPr>
              <a:t>, en casos específicos del sector del libro y del arte contemporáneo, y las </a:t>
            </a:r>
            <a:r>
              <a:rPr lang="es-ES" sz="1400" b="1" dirty="0">
                <a:solidFill>
                  <a:srgbClr val="343536"/>
                </a:solidFill>
              </a:rPr>
              <a:t>entidades de gestión de derechos de propiedad intelectual y los espacios escénicos y musicales.</a:t>
            </a: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0" y="4189397"/>
            <a:ext cx="11299347" cy="214749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endParaRPr lang="es-ES" sz="1400" dirty="0">
              <a:solidFill>
                <a:srgbClr val="343536"/>
              </a:solidFill>
            </a:endParaRPr>
          </a:p>
          <a:p>
            <a:pPr>
              <a:lnSpc>
                <a:spcPct val="110000"/>
              </a:lnSpc>
              <a:spcBef>
                <a:spcPts val="1200"/>
              </a:spcBef>
              <a:buFont typeface="Arial" panose="020B0604020202020204" pitchFamily="34" charset="0"/>
              <a:buChar char="•"/>
            </a:pPr>
            <a:r>
              <a:rPr lang="es-ES" sz="1400" dirty="0">
                <a:solidFill>
                  <a:srgbClr val="343536"/>
                </a:solidFill>
              </a:rPr>
              <a:t>Ministerio de Cultura y Deporte con participación de las Comunidades Autónomas.</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nSpc>
                <a:spcPct val="110000"/>
              </a:lnSpc>
              <a:spcBef>
                <a:spcPts val="1200"/>
              </a:spcBef>
              <a:buFont typeface="Arial" panose="020B0604020202020204" pitchFamily="34" charset="0"/>
              <a:buChar char="•"/>
            </a:pPr>
            <a:r>
              <a:rPr lang="es-ES" sz="1400" b="1" dirty="0">
                <a:solidFill>
                  <a:srgbClr val="343536"/>
                </a:solidFill>
              </a:rPr>
              <a:t>Ayudas </a:t>
            </a:r>
            <a:r>
              <a:rPr lang="es-ES" sz="1400" dirty="0">
                <a:solidFill>
                  <a:srgbClr val="343536"/>
                </a:solidFill>
              </a:rPr>
              <a:t>(Internacionalización sector del arte, Operadores de gestión de derechos de propiedad intelectual, Fomento y digitalización del sector del libro, Traducción de obras, entre otras).</a:t>
            </a:r>
          </a:p>
          <a:p>
            <a:pPr lvl="1">
              <a:lnSpc>
                <a:spcPct val="110000"/>
              </a:lnSpc>
              <a:spcBef>
                <a:spcPts val="1200"/>
              </a:spcBef>
              <a:buFont typeface="Arial" panose="020B0604020202020204" pitchFamily="34" charset="0"/>
              <a:buChar char="•"/>
            </a:pPr>
            <a:r>
              <a:rPr lang="es-ES" sz="1400" b="1" dirty="0">
                <a:solidFill>
                  <a:srgbClr val="343536"/>
                </a:solidFill>
              </a:rPr>
              <a:t>Colaboración público-privada con la Federación de Cámaras del Libro de España (FEDECALI).</a:t>
            </a: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9" name="Grupo 18">
            <a:extLst>
              <a:ext uri="{FF2B5EF4-FFF2-40B4-BE49-F238E27FC236}">
                <a16:creationId xmlns:a16="http://schemas.microsoft.com/office/drawing/2014/main" id="{47D6998C-0D60-43A1-AF48-AB077CA93128}"/>
              </a:ext>
            </a:extLst>
          </p:cNvPr>
          <p:cNvGrpSpPr/>
          <p:nvPr/>
        </p:nvGrpSpPr>
        <p:grpSpPr>
          <a:xfrm>
            <a:off x="10072002" y="1566709"/>
            <a:ext cx="1588715" cy="2147495"/>
            <a:chOff x="8691937" y="1474904"/>
            <a:chExt cx="3500063" cy="4237724"/>
          </a:xfrm>
        </p:grpSpPr>
        <p:grpSp>
          <p:nvGrpSpPr>
            <p:cNvPr id="20" name="Grupo 19">
              <a:extLst>
                <a:ext uri="{FF2B5EF4-FFF2-40B4-BE49-F238E27FC236}">
                  <a16:creationId xmlns:a16="http://schemas.microsoft.com/office/drawing/2014/main" id="{5B341373-9601-4736-842C-C9B246C24DA8}"/>
                </a:ext>
              </a:extLst>
            </p:cNvPr>
            <p:cNvGrpSpPr/>
            <p:nvPr/>
          </p:nvGrpSpPr>
          <p:grpSpPr>
            <a:xfrm>
              <a:off x="8691937" y="1474904"/>
              <a:ext cx="3500063" cy="4237724"/>
              <a:chOff x="8691937" y="1474904"/>
              <a:chExt cx="3500063" cy="4237724"/>
            </a:xfrm>
          </p:grpSpPr>
          <p:sp>
            <p:nvSpPr>
              <p:cNvPr id="22" name="Rectángulo 21">
                <a:extLst>
                  <a:ext uri="{FF2B5EF4-FFF2-40B4-BE49-F238E27FC236}">
                    <a16:creationId xmlns:a16="http://schemas.microsoft.com/office/drawing/2014/main" id="{8F17E638-A259-4473-B257-1FAAAC70B91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A25AABE-C9EE-4687-ABD9-6B526D4C173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1" name="Imagen 20">
              <a:extLst>
                <a:ext uri="{FF2B5EF4-FFF2-40B4-BE49-F238E27FC236}">
                  <a16:creationId xmlns:a16="http://schemas.microsoft.com/office/drawing/2014/main" id="{597C1D8F-024C-4429-A470-C18849505750}"/>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39932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Digitalización de los sistemas de gestión de la Propiedad Intelectual</a:t>
            </a:r>
            <a:endParaRPr lang="es-ES" sz="1400" dirty="0">
              <a:solidFill>
                <a:srgbClr val="343536"/>
              </a:solidFill>
            </a:endParaRPr>
          </a:p>
          <a:p>
            <a:pPr lvl="1">
              <a:lnSpc>
                <a:spcPct val="110000"/>
              </a:lnSpc>
              <a:spcBef>
                <a:spcPts val="1200"/>
              </a:spcBef>
              <a:buFont typeface="Arial" panose="020B0604020202020204" pitchFamily="34" charset="0"/>
              <a:buChar char="•"/>
            </a:pPr>
            <a:r>
              <a:rPr lang="es-ES" sz="1400" b="1" dirty="0">
                <a:solidFill>
                  <a:srgbClr val="343536"/>
                </a:solidFill>
              </a:rPr>
              <a:t>Convenio CCAA-transferencia para ayudas </a:t>
            </a:r>
            <a:r>
              <a:rPr lang="es-ES" sz="1400" dirty="0">
                <a:solidFill>
                  <a:srgbClr val="343536"/>
                </a:solidFill>
              </a:rPr>
              <a:t>(Apoyo a aceleradoras, incubadoras y viveros empresariales para el impulso de proyectos culturales).</a:t>
            </a:r>
          </a:p>
          <a:p>
            <a:pPr lvl="1">
              <a:lnSpc>
                <a:spcPct val="110000"/>
              </a:lnSpc>
              <a:spcBef>
                <a:spcPts val="1200"/>
              </a:spcBef>
              <a:buFont typeface="Arial" panose="020B0604020202020204" pitchFamily="34" charset="0"/>
              <a:buChar char="•"/>
            </a:pPr>
            <a:r>
              <a:rPr lang="es-ES" sz="1400" b="1" dirty="0">
                <a:solidFill>
                  <a:srgbClr val="343536"/>
                </a:solidFill>
              </a:rPr>
              <a:t>Convenio con Acción Cultural Española, AC/E -Sociedad Estatal de Acción Cultural, S.A para la formación de agentes culturales.</a:t>
            </a:r>
          </a:p>
          <a:p>
            <a:pPr lvl="1">
              <a:lnSpc>
                <a:spcPct val="110000"/>
              </a:lnSpc>
              <a:spcBef>
                <a:spcPts val="1200"/>
              </a:spcBef>
              <a:buFont typeface="Arial" panose="020B0604020202020204" pitchFamily="34" charset="0"/>
              <a:buChar char="•"/>
            </a:pPr>
            <a:r>
              <a:rPr lang="es-ES" sz="1400" b="1" dirty="0">
                <a:solidFill>
                  <a:srgbClr val="343536"/>
                </a:solidFill>
              </a:rPr>
              <a:t>Convenios con agentes institucionales </a:t>
            </a:r>
            <a:r>
              <a:rPr lang="es-ES" sz="1400" dirty="0">
                <a:solidFill>
                  <a:srgbClr val="343536"/>
                </a:solidFill>
              </a:rPr>
              <a:t>para el asesoramiento y fomento de programas de internacionalización de las producciones escénicas y musicales.</a:t>
            </a:r>
          </a:p>
          <a:p>
            <a:pPr lvl="1">
              <a:lnSpc>
                <a:spcPct val="110000"/>
              </a:lnSpc>
              <a:spcBef>
                <a:spcPts val="1200"/>
              </a:spcBef>
              <a:buFont typeface="Arial" panose="020B0604020202020204" pitchFamily="34" charset="0"/>
              <a:buChar char="•"/>
            </a:pPr>
            <a:r>
              <a:rPr lang="es-ES" sz="1400" b="1" dirty="0">
                <a:solidFill>
                  <a:srgbClr val="343536"/>
                </a:solidFill>
              </a:rPr>
              <a:t>Creación web.</a:t>
            </a:r>
          </a:p>
          <a:p>
            <a:pPr lvl="1">
              <a:lnSpc>
                <a:spcPct val="110000"/>
              </a:lnSpc>
              <a:spcBef>
                <a:spcPts val="1200"/>
              </a:spcBef>
              <a:buFont typeface="Arial" panose="020B0604020202020204" pitchFamily="34" charset="0"/>
              <a:buChar char="•"/>
            </a:pPr>
            <a:r>
              <a:rPr lang="es-ES" sz="1400" b="1" dirty="0">
                <a:solidFill>
                  <a:srgbClr val="343536"/>
                </a:solidFill>
              </a:rPr>
              <a:t>Instrumentos de digitalización de las unidades administrativas en materia de Propiedad Intelectual.</a:t>
            </a:r>
          </a:p>
          <a:p>
            <a:pPr lvl="1">
              <a:lnSpc>
                <a:spcPct val="110000"/>
              </a:lnSpc>
              <a:spcBef>
                <a:spcPts val="1200"/>
              </a:spcBef>
              <a:buFont typeface="Arial" panose="020B0604020202020204" pitchFamily="34" charset="0"/>
              <a:buChar char="•"/>
            </a:pPr>
            <a:r>
              <a:rPr lang="es-ES" sz="1400" b="1" dirty="0">
                <a:solidFill>
                  <a:srgbClr val="343536"/>
                </a:solidFill>
              </a:rPr>
              <a:t>Programa de formación especializada en oficios técnicos y gestión cultural.</a:t>
            </a:r>
          </a:p>
          <a:p>
            <a:pPr marL="228594" lvl="1">
              <a:lnSpc>
                <a:spcPct val="110000"/>
              </a:lnSpc>
              <a:spcBef>
                <a:spcPts val="1200"/>
              </a:spcBef>
              <a:buFont typeface="Arial" panose="020B0604020202020204" pitchFamily="34" charset="0"/>
              <a:buChar char="•"/>
            </a:pPr>
            <a:r>
              <a:rPr lang="es-ES" sz="1400" dirty="0">
                <a:solidFill>
                  <a:srgbClr val="343536"/>
                </a:solidFill>
              </a:rPr>
              <a:t>Tamaño y naturaleza de la inversión: </a:t>
            </a:r>
            <a:r>
              <a:rPr lang="es-ES" sz="1400" b="1" dirty="0">
                <a:solidFill>
                  <a:srgbClr val="343536"/>
                </a:solidFill>
              </a:rPr>
              <a:t>64.960.000 €.</a:t>
            </a:r>
          </a:p>
          <a:p>
            <a:pPr marL="228594" lvl="1">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a:p>
            <a:pPr marL="228594" lvl="1">
              <a:lnSpc>
                <a:spcPct val="110000"/>
              </a:lnSpc>
              <a:spcBef>
                <a:spcPts val="1200"/>
              </a:spcBef>
              <a:buFont typeface="Arial" panose="020B0604020202020204" pitchFamily="34" charset="0"/>
              <a:buChar char="•"/>
            </a:pPr>
            <a:r>
              <a:rPr lang="es-ES" sz="1400" b="1" dirty="0">
                <a:solidFill>
                  <a:srgbClr val="343536"/>
                </a:solidFill>
              </a:rPr>
              <a:t>Se trata de ayudas en concurrencia competitiva, en las que se financian más o menos el 80% del coste de las actuaciones. Los beneficiarios deberían aportar 20.982.000 de euros.</a:t>
            </a:r>
          </a:p>
          <a:p>
            <a:pPr lvl="1">
              <a:lnSpc>
                <a:spcPct val="110000"/>
              </a:lnSpc>
              <a:spcBef>
                <a:spcPts val="1200"/>
              </a:spcBef>
              <a:buFont typeface="Arial" panose="020B0604020202020204" pitchFamily="34" charset="0"/>
              <a:buChar char="•"/>
            </a:pPr>
            <a:endParaRPr lang="es-ES" sz="1400" b="1" dirty="0">
              <a:solidFill>
                <a:srgbClr val="343536"/>
              </a:solidFill>
            </a:endParaRP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9" name="Grupo 18">
            <a:extLst>
              <a:ext uri="{FF2B5EF4-FFF2-40B4-BE49-F238E27FC236}">
                <a16:creationId xmlns:a16="http://schemas.microsoft.com/office/drawing/2014/main" id="{47D6998C-0D60-43A1-AF48-AB077CA93128}"/>
              </a:ext>
            </a:extLst>
          </p:cNvPr>
          <p:cNvGrpSpPr/>
          <p:nvPr/>
        </p:nvGrpSpPr>
        <p:grpSpPr>
          <a:xfrm>
            <a:off x="10072002" y="1566709"/>
            <a:ext cx="1588715" cy="2147495"/>
            <a:chOff x="8691937" y="1474904"/>
            <a:chExt cx="3500063" cy="4237724"/>
          </a:xfrm>
        </p:grpSpPr>
        <p:grpSp>
          <p:nvGrpSpPr>
            <p:cNvPr id="20" name="Grupo 19">
              <a:extLst>
                <a:ext uri="{FF2B5EF4-FFF2-40B4-BE49-F238E27FC236}">
                  <a16:creationId xmlns:a16="http://schemas.microsoft.com/office/drawing/2014/main" id="{5B341373-9601-4736-842C-C9B246C24DA8}"/>
                </a:ext>
              </a:extLst>
            </p:cNvPr>
            <p:cNvGrpSpPr/>
            <p:nvPr/>
          </p:nvGrpSpPr>
          <p:grpSpPr>
            <a:xfrm>
              <a:off x="8691937" y="1474904"/>
              <a:ext cx="3500063" cy="4237724"/>
              <a:chOff x="8691937" y="1474904"/>
              <a:chExt cx="3500063" cy="4237724"/>
            </a:xfrm>
          </p:grpSpPr>
          <p:sp>
            <p:nvSpPr>
              <p:cNvPr id="22" name="Rectángulo 21">
                <a:extLst>
                  <a:ext uri="{FF2B5EF4-FFF2-40B4-BE49-F238E27FC236}">
                    <a16:creationId xmlns:a16="http://schemas.microsoft.com/office/drawing/2014/main" id="{8F17E638-A259-4473-B257-1FAAAC70B91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A25AABE-C9EE-4687-ABD9-6B526D4C173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1" name="Imagen 20">
              <a:extLst>
                <a:ext uri="{FF2B5EF4-FFF2-40B4-BE49-F238E27FC236}">
                  <a16:creationId xmlns:a16="http://schemas.microsoft.com/office/drawing/2014/main" id="{597C1D8F-024C-4429-A470-C18849505750}"/>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353099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Medidas de conservación, restauración y puesta en valor del patrimonio cultural español</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Se pretende actuar en la recuperación y revalorización del patrimonio cultural distribuido por el territorio en aras de la cohesión social y económica:</a:t>
            </a:r>
          </a:p>
          <a:p>
            <a:pPr marL="742950" lvl="1" indent="-285750" algn="just">
              <a:spcAft>
                <a:spcPts val="600"/>
              </a:spcAft>
              <a:buFont typeface="Courier New" panose="02070309020205020404" pitchFamily="49" charset="0"/>
              <a:buChar char="o"/>
            </a:pPr>
            <a:r>
              <a:rPr lang="es-ES" sz="1400" dirty="0">
                <a:solidFill>
                  <a:srgbClr val="343536"/>
                </a:solidFill>
              </a:rPr>
              <a:t>Se actuará, por un lado, junto a las Comunidades Autónomas, las entidades locales y los titulares privados, sobre </a:t>
            </a:r>
            <a:r>
              <a:rPr lang="es-ES" sz="1400" b="1" dirty="0">
                <a:solidFill>
                  <a:srgbClr val="343536"/>
                </a:solidFill>
              </a:rPr>
              <a:t>bienes declarados de interés cultural (BICS)</a:t>
            </a:r>
            <a:r>
              <a:rPr lang="es-ES" sz="1400" dirty="0">
                <a:solidFill>
                  <a:srgbClr val="343536"/>
                </a:solidFill>
              </a:rPr>
              <a:t>, con una serie de requisitos como la existencia en la zona de infraestructura turística en un entorno de 30km del bien o que se trate de una zona en la que se haya registrado un descenso poblacional continuado durante los últimos 5 años.</a:t>
            </a:r>
          </a:p>
          <a:p>
            <a:pPr marL="742950" lvl="1" indent="-285750" algn="just">
              <a:spcAft>
                <a:spcPts val="600"/>
              </a:spcAft>
              <a:buFont typeface="Courier New" panose="02070309020205020404" pitchFamily="49" charset="0"/>
              <a:buChar char="o"/>
            </a:pPr>
            <a:r>
              <a:rPr lang="es-ES" sz="1400" dirty="0">
                <a:solidFill>
                  <a:srgbClr val="343536"/>
                </a:solidFill>
              </a:rPr>
              <a:t>Se actuará sobre patrimonio del Estado adscrito al Ministerio de Cultura y Deporte, en concreto a través de la </a:t>
            </a:r>
            <a:r>
              <a:rPr lang="es-ES" sz="1400" b="1" dirty="0">
                <a:solidFill>
                  <a:srgbClr val="343536"/>
                </a:solidFill>
              </a:rPr>
              <a:t>recuperación integral del edificio Tabacalera</a:t>
            </a:r>
            <a:r>
              <a:rPr lang="es-ES" sz="1400" dirty="0">
                <a:solidFill>
                  <a:srgbClr val="343536"/>
                </a:solidFill>
              </a:rPr>
              <a:t>, en Madrid, ampliando sus usos y funciones a cargo de diversos agentes culturales. </a:t>
            </a:r>
          </a:p>
          <a:p>
            <a:pPr>
              <a:lnSpc>
                <a:spcPct val="110000"/>
              </a:lnSpc>
              <a:spcBef>
                <a:spcPts val="1200"/>
              </a:spcBef>
              <a:buFont typeface="Arial" panose="020B0604020202020204" pitchFamily="34" charset="0"/>
              <a:buChar char="•"/>
            </a:pPr>
            <a:r>
              <a:rPr lang="es-ES" sz="1400" b="1" dirty="0">
                <a:solidFill>
                  <a:srgbClr val="343536"/>
                </a:solidFill>
              </a:rPr>
              <a:t>Convocatoria dirigida al Sector Cultural, Profesionales del Patrimonio, Administraciones Regionales y Locales.</a:t>
            </a: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0" y="4189397"/>
            <a:ext cx="11299347" cy="214749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endParaRPr lang="es-ES" sz="1400" dirty="0">
              <a:solidFill>
                <a:srgbClr val="343536"/>
              </a:solidFill>
            </a:endParaRPr>
          </a:p>
          <a:p>
            <a:pPr>
              <a:lnSpc>
                <a:spcPct val="110000"/>
              </a:lnSpc>
              <a:spcBef>
                <a:spcPts val="1200"/>
              </a:spcBef>
              <a:buFont typeface="Arial" panose="020B0604020202020204" pitchFamily="34" charset="0"/>
              <a:buChar char="•"/>
            </a:pPr>
            <a:r>
              <a:rPr lang="es-ES" sz="1400" dirty="0">
                <a:solidFill>
                  <a:srgbClr val="343536"/>
                </a:solidFill>
              </a:rPr>
              <a:t>Ministerio de Cultura y Deporte, Comunidades Autónomas y Entidades locales.</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nSpc>
                <a:spcPct val="110000"/>
              </a:lnSpc>
              <a:spcBef>
                <a:spcPts val="1200"/>
              </a:spcBef>
              <a:buFont typeface="Arial" panose="020B0604020202020204" pitchFamily="34" charset="0"/>
              <a:buChar char="•"/>
            </a:pPr>
            <a:r>
              <a:rPr lang="es-ES" sz="1400" b="1" dirty="0">
                <a:solidFill>
                  <a:srgbClr val="343536"/>
                </a:solidFill>
              </a:rPr>
              <a:t>Convenio CCAA-transferencia para ayudas:</a:t>
            </a:r>
          </a:p>
          <a:p>
            <a:pPr marL="1142972" lvl="4">
              <a:lnSpc>
                <a:spcPct val="110000"/>
              </a:lnSpc>
              <a:spcBef>
                <a:spcPts val="1200"/>
              </a:spcBef>
              <a:buFont typeface="Arial" panose="020B0604020202020204" pitchFamily="34" charset="0"/>
              <a:buChar char="•"/>
            </a:pPr>
            <a:r>
              <a:rPr lang="es-ES" sz="1400" dirty="0">
                <a:solidFill>
                  <a:srgbClr val="343536"/>
                </a:solidFill>
              </a:rPr>
              <a:t>Medidas de conservación, restauración y puesta en valor del patrimonio cultural español </a:t>
            </a:r>
          </a:p>
          <a:p>
            <a:pPr lvl="1">
              <a:lnSpc>
                <a:spcPct val="110000"/>
              </a:lnSpc>
              <a:spcBef>
                <a:spcPts val="1200"/>
              </a:spcBef>
              <a:buFont typeface="Arial" panose="020B0604020202020204" pitchFamily="34" charset="0"/>
              <a:buChar char="•"/>
            </a:pPr>
            <a:endParaRPr lang="es-ES" sz="1400" b="1" dirty="0">
              <a:solidFill>
                <a:srgbClr val="343536"/>
              </a:solidFill>
            </a:endParaRP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9" name="Grupo 18">
            <a:extLst>
              <a:ext uri="{FF2B5EF4-FFF2-40B4-BE49-F238E27FC236}">
                <a16:creationId xmlns:a16="http://schemas.microsoft.com/office/drawing/2014/main" id="{47D6998C-0D60-43A1-AF48-AB077CA93128}"/>
              </a:ext>
            </a:extLst>
          </p:cNvPr>
          <p:cNvGrpSpPr/>
          <p:nvPr/>
        </p:nvGrpSpPr>
        <p:grpSpPr>
          <a:xfrm>
            <a:off x="10072002" y="1566709"/>
            <a:ext cx="1588715" cy="2147495"/>
            <a:chOff x="8691937" y="1474904"/>
            <a:chExt cx="3500063" cy="4237724"/>
          </a:xfrm>
        </p:grpSpPr>
        <p:grpSp>
          <p:nvGrpSpPr>
            <p:cNvPr id="20" name="Grupo 19">
              <a:extLst>
                <a:ext uri="{FF2B5EF4-FFF2-40B4-BE49-F238E27FC236}">
                  <a16:creationId xmlns:a16="http://schemas.microsoft.com/office/drawing/2014/main" id="{5B341373-9601-4736-842C-C9B246C24DA8}"/>
                </a:ext>
              </a:extLst>
            </p:cNvPr>
            <p:cNvGrpSpPr/>
            <p:nvPr/>
          </p:nvGrpSpPr>
          <p:grpSpPr>
            <a:xfrm>
              <a:off x="8691937" y="1474904"/>
              <a:ext cx="3500063" cy="4237724"/>
              <a:chOff x="8691937" y="1474904"/>
              <a:chExt cx="3500063" cy="4237724"/>
            </a:xfrm>
          </p:grpSpPr>
          <p:sp>
            <p:nvSpPr>
              <p:cNvPr id="22" name="Rectángulo 21">
                <a:extLst>
                  <a:ext uri="{FF2B5EF4-FFF2-40B4-BE49-F238E27FC236}">
                    <a16:creationId xmlns:a16="http://schemas.microsoft.com/office/drawing/2014/main" id="{8F17E638-A259-4473-B257-1FAAAC70B91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A25AABE-C9EE-4687-ABD9-6B526D4C173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1" name="Imagen 20">
              <a:extLst>
                <a:ext uri="{FF2B5EF4-FFF2-40B4-BE49-F238E27FC236}">
                  <a16:creationId xmlns:a16="http://schemas.microsoft.com/office/drawing/2014/main" id="{597C1D8F-024C-4429-A470-C18849505750}"/>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399124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Medidas de conservación, restauración y puesta en valor del patrimonio cultural español</a:t>
            </a:r>
            <a:endParaRPr lang="en-US" sz="1400" dirty="0">
              <a:solidFill>
                <a:srgbClr val="BA514C"/>
              </a:solidFill>
            </a:endParaRPr>
          </a:p>
          <a:p>
            <a:pPr lvl="2">
              <a:lnSpc>
                <a:spcPct val="110000"/>
              </a:lnSpc>
              <a:spcBef>
                <a:spcPts val="1200"/>
              </a:spcBef>
              <a:buFont typeface="Arial" panose="020B0604020202020204" pitchFamily="34" charset="0"/>
              <a:buChar char="•"/>
            </a:pPr>
            <a:r>
              <a:rPr lang="es-ES" sz="1400" dirty="0">
                <a:solidFill>
                  <a:srgbClr val="343536"/>
                </a:solidFill>
              </a:rPr>
              <a:t>Modernización y gestión sostenible y de las infraestructuras escénicas y musicales.</a:t>
            </a:r>
          </a:p>
          <a:p>
            <a:pPr lvl="1">
              <a:lnSpc>
                <a:spcPct val="110000"/>
              </a:lnSpc>
              <a:spcBef>
                <a:spcPts val="1200"/>
              </a:spcBef>
              <a:buFont typeface="Arial" panose="020B0604020202020204" pitchFamily="34" charset="0"/>
              <a:buChar char="•"/>
            </a:pPr>
            <a:r>
              <a:rPr lang="es-ES" sz="1400" b="1" dirty="0">
                <a:solidFill>
                  <a:srgbClr val="343536"/>
                </a:solidFill>
              </a:rPr>
              <a:t>Convenios con agentes institucionales para el fomento de circuitos de difusión interterritorial.</a:t>
            </a:r>
          </a:p>
          <a:p>
            <a:pPr lvl="1">
              <a:lnSpc>
                <a:spcPct val="110000"/>
              </a:lnSpc>
              <a:spcBef>
                <a:spcPts val="1200"/>
              </a:spcBef>
              <a:buFont typeface="Arial" panose="020B0604020202020204" pitchFamily="34" charset="0"/>
              <a:buChar char="•"/>
            </a:pPr>
            <a:r>
              <a:rPr lang="es-ES" sz="1400" b="1" dirty="0">
                <a:solidFill>
                  <a:srgbClr val="343536"/>
                </a:solidFill>
              </a:rPr>
              <a:t>Convenios con agentes institucionales para el fomento de circuitos de difusión interterritorial.</a:t>
            </a:r>
          </a:p>
          <a:p>
            <a:pPr lvl="1">
              <a:lnSpc>
                <a:spcPct val="110000"/>
              </a:lnSpc>
              <a:spcBef>
                <a:spcPts val="1200"/>
              </a:spcBef>
              <a:buFont typeface="Arial" panose="020B0604020202020204" pitchFamily="34" charset="0"/>
              <a:buChar char="•"/>
            </a:pPr>
            <a:r>
              <a:rPr lang="es-ES" sz="1400" b="1" dirty="0">
                <a:solidFill>
                  <a:srgbClr val="343536"/>
                </a:solidFill>
              </a:rPr>
              <a:t>Licitaciones para ejecutar las inversiones.</a:t>
            </a:r>
          </a:p>
          <a:p>
            <a:pPr lvl="2">
              <a:lnSpc>
                <a:spcPct val="110000"/>
              </a:lnSpc>
              <a:spcBef>
                <a:spcPts val="1200"/>
              </a:spcBef>
              <a:buFont typeface="Arial" panose="020B0604020202020204" pitchFamily="34" charset="0"/>
              <a:buChar char="•"/>
            </a:pPr>
            <a:r>
              <a:rPr lang="es-ES" sz="1400" dirty="0">
                <a:solidFill>
                  <a:srgbClr val="343536"/>
                </a:solidFill>
              </a:rPr>
              <a:t>Medidas de conservación, restauración y puesta en valor del patrimonio cultural español línea 2: transformación del espacio Tabacalera como laboratorio de creación contemporánea.</a:t>
            </a:r>
          </a:p>
          <a:p>
            <a:pPr marL="228594" lvl="1">
              <a:lnSpc>
                <a:spcPct val="110000"/>
              </a:lnSpc>
              <a:spcBef>
                <a:spcPts val="1200"/>
              </a:spcBef>
              <a:buFont typeface="Arial" panose="020B0604020202020204" pitchFamily="34" charset="0"/>
              <a:buChar char="•"/>
            </a:pPr>
            <a:r>
              <a:rPr lang="es-ES" sz="1400" dirty="0">
                <a:solidFill>
                  <a:srgbClr val="343536"/>
                </a:solidFill>
              </a:rPr>
              <a:t>Tamaño y naturaleza de la inversión: </a:t>
            </a:r>
            <a:r>
              <a:rPr lang="es-ES" sz="1400" b="1" dirty="0">
                <a:solidFill>
                  <a:srgbClr val="343536"/>
                </a:solidFill>
              </a:rPr>
              <a:t>66.065.000 €.</a:t>
            </a:r>
          </a:p>
          <a:p>
            <a:pPr marL="228594" lvl="1">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a:p>
            <a:pPr marL="228594" lvl="1">
              <a:lnSpc>
                <a:spcPct val="110000"/>
              </a:lnSpc>
              <a:spcBef>
                <a:spcPts val="1200"/>
              </a:spcBef>
              <a:buFont typeface="Arial" panose="020B0604020202020204" pitchFamily="34" charset="0"/>
              <a:buChar char="•"/>
            </a:pPr>
            <a:r>
              <a:rPr lang="es-ES" sz="1400" b="1" dirty="0">
                <a:solidFill>
                  <a:srgbClr val="343536"/>
                </a:solidFill>
              </a:rPr>
              <a:t>Se trata de ayudas en concurrencia competitiva, en las que se financian más o menos el 80% del coste de las actuaciones. Los beneficiarios deberían aportar 25.543.000 de </a:t>
            </a:r>
            <a:r>
              <a:rPr lang="es-ES" sz="1400" b="1">
                <a:solidFill>
                  <a:srgbClr val="343536"/>
                </a:solidFill>
              </a:rPr>
              <a:t>euros.</a:t>
            </a:r>
            <a:endParaRPr lang="es-ES" sz="1400" b="1" dirty="0">
              <a:solidFill>
                <a:srgbClr val="343536"/>
              </a:solidFill>
            </a:endParaRP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9" name="Grupo 18">
            <a:extLst>
              <a:ext uri="{FF2B5EF4-FFF2-40B4-BE49-F238E27FC236}">
                <a16:creationId xmlns:a16="http://schemas.microsoft.com/office/drawing/2014/main" id="{47D6998C-0D60-43A1-AF48-AB077CA93128}"/>
              </a:ext>
            </a:extLst>
          </p:cNvPr>
          <p:cNvGrpSpPr/>
          <p:nvPr/>
        </p:nvGrpSpPr>
        <p:grpSpPr>
          <a:xfrm>
            <a:off x="10072002" y="1566709"/>
            <a:ext cx="1588715" cy="2147495"/>
            <a:chOff x="8691937" y="1474904"/>
            <a:chExt cx="3500063" cy="4237724"/>
          </a:xfrm>
        </p:grpSpPr>
        <p:grpSp>
          <p:nvGrpSpPr>
            <p:cNvPr id="20" name="Grupo 19">
              <a:extLst>
                <a:ext uri="{FF2B5EF4-FFF2-40B4-BE49-F238E27FC236}">
                  <a16:creationId xmlns:a16="http://schemas.microsoft.com/office/drawing/2014/main" id="{5B341373-9601-4736-842C-C9B246C24DA8}"/>
                </a:ext>
              </a:extLst>
            </p:cNvPr>
            <p:cNvGrpSpPr/>
            <p:nvPr/>
          </p:nvGrpSpPr>
          <p:grpSpPr>
            <a:xfrm>
              <a:off x="8691937" y="1474904"/>
              <a:ext cx="3500063" cy="4237724"/>
              <a:chOff x="8691937" y="1474904"/>
              <a:chExt cx="3500063" cy="4237724"/>
            </a:xfrm>
          </p:grpSpPr>
          <p:sp>
            <p:nvSpPr>
              <p:cNvPr id="22" name="Rectángulo 21">
                <a:extLst>
                  <a:ext uri="{FF2B5EF4-FFF2-40B4-BE49-F238E27FC236}">
                    <a16:creationId xmlns:a16="http://schemas.microsoft.com/office/drawing/2014/main" id="{8F17E638-A259-4473-B257-1FAAAC70B91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A25AABE-C9EE-4687-ABD9-6B526D4C173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1" name="Imagen 20">
              <a:extLst>
                <a:ext uri="{FF2B5EF4-FFF2-40B4-BE49-F238E27FC236}">
                  <a16:creationId xmlns:a16="http://schemas.microsoft.com/office/drawing/2014/main" id="{597C1D8F-024C-4429-A470-C18849505750}"/>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305006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773396"/>
          </a:xfrm>
        </p:spPr>
        <p:txBody>
          <a:bodyPr vert="horz" lIns="91440" tIns="45720" rIns="91440" bIns="45720" rtlCol="0">
            <a:normAutofit lnSpcReduction="10000"/>
          </a:bodyPr>
          <a:lstStyle/>
          <a:p>
            <a:pPr marL="0" indent="0" algn="just">
              <a:lnSpc>
                <a:spcPct val="110000"/>
              </a:lnSpc>
              <a:spcBef>
                <a:spcPts val="1200"/>
              </a:spcBef>
              <a:buClr>
                <a:srgbClr val="BA514C"/>
              </a:buClr>
              <a:buNone/>
            </a:pPr>
            <a:r>
              <a:rPr lang="es-ES" sz="1400" dirty="0">
                <a:solidFill>
                  <a:srgbClr val="BA514C"/>
                </a:solidFill>
              </a:rPr>
              <a:t>Museo Nacional del Prado</a:t>
            </a:r>
          </a:p>
          <a:p>
            <a:pPr algn="just">
              <a:lnSpc>
                <a:spcPct val="110000"/>
              </a:lnSpc>
              <a:spcBef>
                <a:spcPts val="1200"/>
              </a:spcBef>
              <a:buFont typeface="Arial" panose="020B0604020202020204" pitchFamily="34" charset="0"/>
              <a:buChar char="•"/>
            </a:pPr>
            <a:r>
              <a:rPr lang="es-ES" sz="1400" b="1" dirty="0">
                <a:solidFill>
                  <a:srgbClr val="343536"/>
                </a:solidFill>
              </a:rPr>
              <a:t>Actuaciones en los siguientes campos </a:t>
            </a:r>
            <a:r>
              <a:rPr lang="es-ES" sz="1400" dirty="0">
                <a:solidFill>
                  <a:srgbClr val="343536"/>
                </a:solidFill>
              </a:rPr>
              <a:t>: accesibilidad e integración en el tejido urbano, integración de todos los parámetros de medición en un único sistema monitorizado, desarrollo de una experiencia inclusiva para llegar a un mayor número de visitantes, desarrollo de una plataforma digital interoperable entre museos basada en el modelo semántico digital del Museo del Prado y un Nodo de innovación en un ecosistema Pymes y organismos colaboradores, desarrollo de la administración digital, creación de contenido multimedia.</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Visitantes, artistas y creadores, profesionales, docentes e investigadores, operadores culturales, etc.</a:t>
            </a:r>
          </a:p>
          <a:p>
            <a:pPr algn="just">
              <a:lnSpc>
                <a:spcPct val="110000"/>
              </a:lnSpc>
              <a:spcBef>
                <a:spcPts val="1200"/>
              </a:spcBef>
              <a:buFont typeface="Arial" panose="020B0604020202020204" pitchFamily="34" charset="0"/>
              <a:buChar char="•"/>
            </a:pPr>
            <a:r>
              <a:rPr lang="es-ES" sz="1400" dirty="0">
                <a:solidFill>
                  <a:srgbClr val="343536"/>
                </a:solidFill>
              </a:rPr>
              <a:t>Museo Nacional del Prado y Ministerio de Cultura y Deporte.</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Modernización de infraestructuras (monitorización).</a:t>
            </a:r>
          </a:p>
          <a:p>
            <a:pPr lvl="1" algn="just">
              <a:lnSpc>
                <a:spcPct val="110000"/>
              </a:lnSpc>
              <a:spcBef>
                <a:spcPts val="1200"/>
              </a:spcBef>
              <a:buFont typeface="Arial" panose="020B0604020202020204" pitchFamily="34" charset="0"/>
              <a:buChar char="•"/>
            </a:pPr>
            <a:r>
              <a:rPr lang="es-ES" sz="1400" b="1" dirty="0">
                <a:solidFill>
                  <a:srgbClr val="343536"/>
                </a:solidFill>
              </a:rPr>
              <a:t>Accesibilidad y señalización. Revalorización del entorno urbano.</a:t>
            </a:r>
          </a:p>
          <a:p>
            <a:pPr lvl="1" algn="just">
              <a:lnSpc>
                <a:spcPct val="110000"/>
              </a:lnSpc>
              <a:spcBef>
                <a:spcPts val="1200"/>
              </a:spcBef>
              <a:buFont typeface="Arial" panose="020B0604020202020204" pitchFamily="34" charset="0"/>
              <a:buChar char="•"/>
            </a:pPr>
            <a:r>
              <a:rPr lang="es-ES" sz="1400" b="1" dirty="0">
                <a:solidFill>
                  <a:srgbClr val="343536"/>
                </a:solidFill>
              </a:rPr>
              <a:t>Experiencia expositiva inclusiva.</a:t>
            </a:r>
          </a:p>
          <a:p>
            <a:pPr lvl="1" algn="just">
              <a:lnSpc>
                <a:spcPct val="110000"/>
              </a:lnSpc>
              <a:spcBef>
                <a:spcPts val="1200"/>
              </a:spcBef>
              <a:buFont typeface="Arial" panose="020B0604020202020204" pitchFamily="34" charset="0"/>
              <a:buChar char="•"/>
            </a:pPr>
            <a:r>
              <a:rPr lang="es-ES" sz="1400" b="1" dirty="0">
                <a:solidFill>
                  <a:srgbClr val="343536"/>
                </a:solidFill>
              </a:rPr>
              <a:t>Capacitación de profesionales. Plataforma unificada.</a:t>
            </a:r>
          </a:p>
          <a:p>
            <a:pPr lvl="1" algn="just">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sp>
        <p:nvSpPr>
          <p:cNvPr id="12" name="Título 1">
            <a:extLst>
              <a:ext uri="{FF2B5EF4-FFF2-40B4-BE49-F238E27FC236}">
                <a16:creationId xmlns:a16="http://schemas.microsoft.com/office/drawing/2014/main" id="{AE1E6480-844B-4091-99AD-30C24C0F22EF}"/>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3" name="Grupo 12">
            <a:extLst>
              <a:ext uri="{FF2B5EF4-FFF2-40B4-BE49-F238E27FC236}">
                <a16:creationId xmlns:a16="http://schemas.microsoft.com/office/drawing/2014/main" id="{779CD9D1-9113-40FF-8582-12BE162E98B1}"/>
              </a:ext>
            </a:extLst>
          </p:cNvPr>
          <p:cNvGrpSpPr/>
          <p:nvPr/>
        </p:nvGrpSpPr>
        <p:grpSpPr>
          <a:xfrm>
            <a:off x="8624430" y="1411874"/>
            <a:ext cx="3567570" cy="4206874"/>
            <a:chOff x="8691937" y="1474904"/>
            <a:chExt cx="3500063" cy="4237724"/>
          </a:xfrm>
        </p:grpSpPr>
        <p:grpSp>
          <p:nvGrpSpPr>
            <p:cNvPr id="14" name="Grupo 13">
              <a:extLst>
                <a:ext uri="{FF2B5EF4-FFF2-40B4-BE49-F238E27FC236}">
                  <a16:creationId xmlns:a16="http://schemas.microsoft.com/office/drawing/2014/main" id="{27614DB3-4055-44B8-8B34-5C0DB92C2030}"/>
                </a:ext>
              </a:extLst>
            </p:cNvPr>
            <p:cNvGrpSpPr/>
            <p:nvPr/>
          </p:nvGrpSpPr>
          <p:grpSpPr>
            <a:xfrm>
              <a:off x="8691937" y="1474904"/>
              <a:ext cx="3500063" cy="4237724"/>
              <a:chOff x="8691937" y="1474904"/>
              <a:chExt cx="3500063" cy="4237724"/>
            </a:xfrm>
          </p:grpSpPr>
          <p:sp>
            <p:nvSpPr>
              <p:cNvPr id="16" name="Rectángulo 15">
                <a:extLst>
                  <a:ext uri="{FF2B5EF4-FFF2-40B4-BE49-F238E27FC236}">
                    <a16:creationId xmlns:a16="http://schemas.microsoft.com/office/drawing/2014/main" id="{78A57E00-497A-48A8-904F-14F00A5ADA7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823B9D7-59A3-4597-8DFE-54C1A88B8ED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AC097477-161D-4F06-A1A1-FFEBEA5AB39D}"/>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188272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773396"/>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Museo Nacional del Prado</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Administración digital.</a:t>
            </a:r>
          </a:p>
          <a:p>
            <a:pPr lvl="1" algn="just">
              <a:lnSpc>
                <a:spcPct val="110000"/>
              </a:lnSpc>
              <a:spcBef>
                <a:spcPts val="1200"/>
              </a:spcBef>
              <a:buFont typeface="Arial" panose="020B0604020202020204" pitchFamily="34" charset="0"/>
              <a:buChar char="•"/>
            </a:pPr>
            <a:r>
              <a:rPr lang="es-ES" sz="1400" b="1" dirty="0">
                <a:solidFill>
                  <a:srgbClr val="343536"/>
                </a:solidFill>
              </a:rPr>
              <a:t>Contenidos digitales.</a:t>
            </a:r>
          </a:p>
          <a:p>
            <a:pPr lvl="1" algn="just">
              <a:lnSpc>
                <a:spcPct val="110000"/>
              </a:lnSpc>
              <a:spcBef>
                <a:spcPts val="1200"/>
              </a:spcBef>
              <a:buFont typeface="Arial" panose="020B0604020202020204" pitchFamily="34" charset="0"/>
              <a:buChar char="•"/>
            </a:pPr>
            <a:r>
              <a:rPr lang="es-ES" sz="1400" b="1" dirty="0">
                <a:solidFill>
                  <a:srgbClr val="343536"/>
                </a:solidFill>
              </a:rPr>
              <a:t>Programa de formación y capacitación para público y profesionales. Especialmente capacitación TIC.</a:t>
            </a:r>
          </a:p>
          <a:p>
            <a:pPr marL="228594" lvl="1" algn="just">
              <a:lnSpc>
                <a:spcPct val="110000"/>
              </a:lnSpc>
              <a:spcBef>
                <a:spcPts val="1200"/>
              </a:spcBef>
              <a:buFont typeface="Arial" panose="020B0604020202020204" pitchFamily="34" charset="0"/>
              <a:buChar char="•"/>
            </a:pPr>
            <a:r>
              <a:rPr lang="es-ES" sz="1400" dirty="0">
                <a:solidFill>
                  <a:srgbClr val="343536"/>
                </a:solidFill>
              </a:rPr>
              <a:t>Tamaño y naturaleza de la inversión: 21.200.000 €.</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2021-2023.</a:t>
            </a:r>
          </a:p>
          <a:p>
            <a:pPr lvl="1" algn="just">
              <a:lnSpc>
                <a:spcPct val="110000"/>
              </a:lnSpc>
              <a:spcBef>
                <a:spcPts val="1200"/>
              </a:spcBef>
              <a:buFont typeface="Arial" panose="020B0604020202020204" pitchFamily="34" charset="0"/>
              <a:buChar char="•"/>
            </a:pPr>
            <a:endParaRPr lang="es-ES" sz="1400" b="1" dirty="0">
              <a:solidFill>
                <a:srgbClr val="343536"/>
              </a:solidFill>
            </a:endParaRPr>
          </a:p>
          <a:p>
            <a:pPr marL="457189" lvl="1" indent="0" algn="just">
              <a:lnSpc>
                <a:spcPct val="110000"/>
              </a:lnSpc>
              <a:spcBef>
                <a:spcPts val="1200"/>
              </a:spcBef>
              <a:buClr>
                <a:srgbClr val="BA514C"/>
              </a:buClr>
              <a:buNone/>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sp>
        <p:nvSpPr>
          <p:cNvPr id="12" name="Título 1">
            <a:extLst>
              <a:ext uri="{FF2B5EF4-FFF2-40B4-BE49-F238E27FC236}">
                <a16:creationId xmlns:a16="http://schemas.microsoft.com/office/drawing/2014/main" id="{AE1E6480-844B-4091-99AD-30C24C0F22EF}"/>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3" name="Grupo 12">
            <a:extLst>
              <a:ext uri="{FF2B5EF4-FFF2-40B4-BE49-F238E27FC236}">
                <a16:creationId xmlns:a16="http://schemas.microsoft.com/office/drawing/2014/main" id="{779CD9D1-9113-40FF-8582-12BE162E98B1}"/>
              </a:ext>
            </a:extLst>
          </p:cNvPr>
          <p:cNvGrpSpPr/>
          <p:nvPr/>
        </p:nvGrpSpPr>
        <p:grpSpPr>
          <a:xfrm>
            <a:off x="8624430" y="1411874"/>
            <a:ext cx="3567570" cy="4206874"/>
            <a:chOff x="8691937" y="1474904"/>
            <a:chExt cx="3500063" cy="4237724"/>
          </a:xfrm>
        </p:grpSpPr>
        <p:grpSp>
          <p:nvGrpSpPr>
            <p:cNvPr id="14" name="Grupo 13">
              <a:extLst>
                <a:ext uri="{FF2B5EF4-FFF2-40B4-BE49-F238E27FC236}">
                  <a16:creationId xmlns:a16="http://schemas.microsoft.com/office/drawing/2014/main" id="{27614DB3-4055-44B8-8B34-5C0DB92C2030}"/>
                </a:ext>
              </a:extLst>
            </p:cNvPr>
            <p:cNvGrpSpPr/>
            <p:nvPr/>
          </p:nvGrpSpPr>
          <p:grpSpPr>
            <a:xfrm>
              <a:off x="8691937" y="1474904"/>
              <a:ext cx="3500063" cy="4237724"/>
              <a:chOff x="8691937" y="1474904"/>
              <a:chExt cx="3500063" cy="4237724"/>
            </a:xfrm>
          </p:grpSpPr>
          <p:sp>
            <p:nvSpPr>
              <p:cNvPr id="16" name="Rectángulo 15">
                <a:extLst>
                  <a:ext uri="{FF2B5EF4-FFF2-40B4-BE49-F238E27FC236}">
                    <a16:creationId xmlns:a16="http://schemas.microsoft.com/office/drawing/2014/main" id="{78A57E00-497A-48A8-904F-14F00A5ADA7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823B9D7-59A3-4597-8DFE-54C1A88B8ED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AC097477-161D-4F06-A1A1-FFEBEA5AB39D}"/>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179896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773396"/>
          </a:xfrm>
        </p:spPr>
        <p:txBody>
          <a:bodyPr vert="horz" lIns="91440" tIns="45720" rIns="91440" bIns="45720" rtlCol="0">
            <a:normAutofit fontScale="92500"/>
          </a:bodyPr>
          <a:lstStyle/>
          <a:p>
            <a:pPr marL="0" indent="0" algn="just">
              <a:lnSpc>
                <a:spcPct val="110000"/>
              </a:lnSpc>
              <a:spcBef>
                <a:spcPts val="1200"/>
              </a:spcBef>
              <a:buClr>
                <a:srgbClr val="BA514C"/>
              </a:buClr>
              <a:buNone/>
            </a:pPr>
            <a:r>
              <a:rPr lang="es-ES" sz="1400" dirty="0">
                <a:solidFill>
                  <a:srgbClr val="BA514C"/>
                </a:solidFill>
              </a:rPr>
              <a:t>Museo Nacional Centro de Arte Reina Sofía</a:t>
            </a:r>
          </a:p>
          <a:p>
            <a:pPr algn="just">
              <a:lnSpc>
                <a:spcPct val="110000"/>
              </a:lnSpc>
              <a:spcBef>
                <a:spcPts val="1200"/>
              </a:spcBef>
              <a:buFont typeface="Arial" panose="020B0604020202020204" pitchFamily="34" charset="0"/>
              <a:buChar char="•"/>
            </a:pPr>
            <a:r>
              <a:rPr lang="es-ES" sz="1400" b="1" dirty="0">
                <a:solidFill>
                  <a:srgbClr val="343536"/>
                </a:solidFill>
              </a:rPr>
              <a:t>Becas y residencias de investigación entre 2021-2023  </a:t>
            </a:r>
            <a:r>
              <a:rPr lang="es-ES" sz="1400" dirty="0">
                <a:solidFill>
                  <a:srgbClr val="343536"/>
                </a:solidFill>
              </a:rPr>
              <a:t>para que artistas y pensadores jóvenes (con preferencia por las fórmulas de contratación laboral formativa) establezcan una red de contactos sostenible y resiliente que promueva las relaciones con el ecosistema cultural y generar sinergias entre los artistas, las organizaciones y el público a largo plazo, confrontación de públicos y disposición de espacios, desarrollo inteligente y protección de las colecciones ante emergencias, digitalización el patrimonio cultural público y de la gestión integral de las obras de arte, así como mejora de la calidad de la oferta digital dirigida al ciudadano.</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Visitantes, artistas y creadores, profesionales, docentes e investigadores, operadores culturales, etc.</a:t>
            </a:r>
          </a:p>
          <a:p>
            <a:pPr algn="just">
              <a:lnSpc>
                <a:spcPct val="110000"/>
              </a:lnSpc>
              <a:spcBef>
                <a:spcPts val="1200"/>
              </a:spcBef>
              <a:buFont typeface="Arial" panose="020B0604020202020204" pitchFamily="34" charset="0"/>
              <a:buChar char="•"/>
            </a:pPr>
            <a:r>
              <a:rPr lang="es-ES" sz="1400" dirty="0">
                <a:solidFill>
                  <a:srgbClr val="343536"/>
                </a:solidFill>
              </a:rPr>
              <a:t>Museo Nacional Centro de Arte Reina Sofía y Ministerio de Cultura y Deporte.</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Convocatorias de becas, modelado digital de los edificios, adquisición de equipamientos digitales, etc.</a:t>
            </a:r>
          </a:p>
          <a:p>
            <a:pPr marL="228594" lvl="1" algn="just">
              <a:lnSpc>
                <a:spcPct val="110000"/>
              </a:lnSpc>
              <a:spcBef>
                <a:spcPts val="1200"/>
              </a:spcBef>
              <a:buFont typeface="Arial" panose="020B0604020202020204" pitchFamily="34" charset="0"/>
              <a:buChar char="•"/>
            </a:pPr>
            <a:r>
              <a:rPr lang="es-ES" sz="1400" dirty="0">
                <a:solidFill>
                  <a:srgbClr val="343536"/>
                </a:solidFill>
              </a:rPr>
              <a:t>Tamaño y naturaleza de la inversión: 12.591.000 €.</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2021-2023.</a:t>
            </a:r>
          </a:p>
          <a:p>
            <a:pPr lvl="1" algn="just">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sp>
        <p:nvSpPr>
          <p:cNvPr id="12" name="Título 1">
            <a:extLst>
              <a:ext uri="{FF2B5EF4-FFF2-40B4-BE49-F238E27FC236}">
                <a16:creationId xmlns:a16="http://schemas.microsoft.com/office/drawing/2014/main" id="{AE1E6480-844B-4091-99AD-30C24C0F22EF}"/>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3" name="Grupo 12">
            <a:extLst>
              <a:ext uri="{FF2B5EF4-FFF2-40B4-BE49-F238E27FC236}">
                <a16:creationId xmlns:a16="http://schemas.microsoft.com/office/drawing/2014/main" id="{779CD9D1-9113-40FF-8582-12BE162E98B1}"/>
              </a:ext>
            </a:extLst>
          </p:cNvPr>
          <p:cNvGrpSpPr/>
          <p:nvPr/>
        </p:nvGrpSpPr>
        <p:grpSpPr>
          <a:xfrm>
            <a:off x="8624430" y="1411874"/>
            <a:ext cx="3567570" cy="4206874"/>
            <a:chOff x="8691937" y="1474904"/>
            <a:chExt cx="3500063" cy="4237724"/>
          </a:xfrm>
        </p:grpSpPr>
        <p:grpSp>
          <p:nvGrpSpPr>
            <p:cNvPr id="14" name="Grupo 13">
              <a:extLst>
                <a:ext uri="{FF2B5EF4-FFF2-40B4-BE49-F238E27FC236}">
                  <a16:creationId xmlns:a16="http://schemas.microsoft.com/office/drawing/2014/main" id="{27614DB3-4055-44B8-8B34-5C0DB92C2030}"/>
                </a:ext>
              </a:extLst>
            </p:cNvPr>
            <p:cNvGrpSpPr/>
            <p:nvPr/>
          </p:nvGrpSpPr>
          <p:grpSpPr>
            <a:xfrm>
              <a:off x="8691937" y="1474904"/>
              <a:ext cx="3500063" cy="4237724"/>
              <a:chOff x="8691937" y="1474904"/>
              <a:chExt cx="3500063" cy="4237724"/>
            </a:xfrm>
          </p:grpSpPr>
          <p:sp>
            <p:nvSpPr>
              <p:cNvPr id="16" name="Rectángulo 15">
                <a:extLst>
                  <a:ext uri="{FF2B5EF4-FFF2-40B4-BE49-F238E27FC236}">
                    <a16:creationId xmlns:a16="http://schemas.microsoft.com/office/drawing/2014/main" id="{78A57E00-497A-48A8-904F-14F00A5ADA7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823B9D7-59A3-4597-8DFE-54C1A88B8ED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AC097477-161D-4F06-A1A1-FFEBEA5AB39D}"/>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41201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773396"/>
          </a:xfrm>
        </p:spPr>
        <p:txBody>
          <a:bodyPr vert="horz" lIns="91440" tIns="45720" rIns="91440" bIns="45720" rtlCol="0">
            <a:normAutofit lnSpcReduction="10000"/>
          </a:bodyPr>
          <a:lstStyle/>
          <a:p>
            <a:pPr marL="0" indent="0" algn="just">
              <a:lnSpc>
                <a:spcPct val="110000"/>
              </a:lnSpc>
              <a:spcBef>
                <a:spcPts val="1200"/>
              </a:spcBef>
              <a:buClr>
                <a:srgbClr val="BA514C"/>
              </a:buClr>
              <a:buNone/>
            </a:pPr>
            <a:r>
              <a:rPr lang="es-ES" sz="1400" dirty="0">
                <a:solidFill>
                  <a:srgbClr val="BA514C"/>
                </a:solidFill>
              </a:rPr>
              <a:t>Biblioteca Nacional de España</a:t>
            </a:r>
          </a:p>
          <a:p>
            <a:pPr algn="just">
              <a:lnSpc>
                <a:spcPct val="110000"/>
              </a:lnSpc>
              <a:spcBef>
                <a:spcPts val="1200"/>
              </a:spcBef>
              <a:buFont typeface="Arial" panose="020B0604020202020204" pitchFamily="34" charset="0"/>
              <a:buChar char="•"/>
            </a:pPr>
            <a:r>
              <a:rPr lang="es-ES" sz="1400" b="1" dirty="0">
                <a:solidFill>
                  <a:srgbClr val="343536"/>
                </a:solidFill>
              </a:rPr>
              <a:t>Fomentar el uso y la reutilización de los datos y las colecciones digitales de la BNE </a:t>
            </a:r>
            <a:r>
              <a:rPr lang="es-ES" sz="1400" dirty="0">
                <a:solidFill>
                  <a:srgbClr val="343536"/>
                </a:solidFill>
              </a:rPr>
              <a:t>, como apoyo a la docencia, la investigación, las industrias culturales y el desarrollo tecnológico; minimizar la brecha digital favoreciendo la adquisición de habilidades digitales y deslocalizando los programas de formación; favorecer la cooperación interterritorial en proyectos digitales a través de un plan integral de digitalización, preservación y acceso que haga compatibles el derecho de acceso a la información con la protección de los derechos de autor.</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Visitantes, artistas y creadores, profesionales, docentes e investigadores, operadores culturales, etc.</a:t>
            </a:r>
          </a:p>
          <a:p>
            <a:pPr algn="just">
              <a:lnSpc>
                <a:spcPct val="110000"/>
              </a:lnSpc>
              <a:spcBef>
                <a:spcPts val="1200"/>
              </a:spcBef>
              <a:buFont typeface="Arial" panose="020B0604020202020204" pitchFamily="34" charset="0"/>
              <a:buChar char="•"/>
            </a:pPr>
            <a:r>
              <a:rPr lang="es-ES" sz="1400" dirty="0">
                <a:solidFill>
                  <a:srgbClr val="343536"/>
                </a:solidFill>
              </a:rPr>
              <a:t>Biblioteca Nacional de España y Ministerio de Cultura y Deporte.</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Adquisición de herramientas y equipamientos digitales, contratación de licencias de software y de empresas de desarrollo, etc. </a:t>
            </a:r>
          </a:p>
          <a:p>
            <a:pPr marL="228594" lvl="1" algn="just">
              <a:lnSpc>
                <a:spcPct val="110000"/>
              </a:lnSpc>
              <a:spcBef>
                <a:spcPts val="1200"/>
              </a:spcBef>
              <a:buFont typeface="Arial" panose="020B0604020202020204" pitchFamily="34" charset="0"/>
              <a:buChar char="•"/>
            </a:pPr>
            <a:r>
              <a:rPr lang="es-ES" sz="1400" dirty="0">
                <a:solidFill>
                  <a:srgbClr val="343536"/>
                </a:solidFill>
              </a:rPr>
              <a:t>Tamaño y naturaleza de la inversión: 7.400.000 €.</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2021-2023.</a:t>
            </a:r>
          </a:p>
          <a:p>
            <a:pPr lvl="1" algn="just">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sp>
        <p:nvSpPr>
          <p:cNvPr id="12" name="Título 1">
            <a:extLst>
              <a:ext uri="{FF2B5EF4-FFF2-40B4-BE49-F238E27FC236}">
                <a16:creationId xmlns:a16="http://schemas.microsoft.com/office/drawing/2014/main" id="{AE1E6480-844B-4091-99AD-30C24C0F22EF}"/>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3" name="Grupo 12">
            <a:extLst>
              <a:ext uri="{FF2B5EF4-FFF2-40B4-BE49-F238E27FC236}">
                <a16:creationId xmlns:a16="http://schemas.microsoft.com/office/drawing/2014/main" id="{779CD9D1-9113-40FF-8582-12BE162E98B1}"/>
              </a:ext>
            </a:extLst>
          </p:cNvPr>
          <p:cNvGrpSpPr/>
          <p:nvPr/>
        </p:nvGrpSpPr>
        <p:grpSpPr>
          <a:xfrm>
            <a:off x="8624430" y="1411874"/>
            <a:ext cx="3567570" cy="4206874"/>
            <a:chOff x="8691937" y="1474904"/>
            <a:chExt cx="3500063" cy="4237724"/>
          </a:xfrm>
        </p:grpSpPr>
        <p:grpSp>
          <p:nvGrpSpPr>
            <p:cNvPr id="14" name="Grupo 13">
              <a:extLst>
                <a:ext uri="{FF2B5EF4-FFF2-40B4-BE49-F238E27FC236}">
                  <a16:creationId xmlns:a16="http://schemas.microsoft.com/office/drawing/2014/main" id="{27614DB3-4055-44B8-8B34-5C0DB92C2030}"/>
                </a:ext>
              </a:extLst>
            </p:cNvPr>
            <p:cNvGrpSpPr/>
            <p:nvPr/>
          </p:nvGrpSpPr>
          <p:grpSpPr>
            <a:xfrm>
              <a:off x="8691937" y="1474904"/>
              <a:ext cx="3500063" cy="4237724"/>
              <a:chOff x="8691937" y="1474904"/>
              <a:chExt cx="3500063" cy="4237724"/>
            </a:xfrm>
          </p:grpSpPr>
          <p:sp>
            <p:nvSpPr>
              <p:cNvPr id="16" name="Rectángulo 15">
                <a:extLst>
                  <a:ext uri="{FF2B5EF4-FFF2-40B4-BE49-F238E27FC236}">
                    <a16:creationId xmlns:a16="http://schemas.microsoft.com/office/drawing/2014/main" id="{78A57E00-497A-48A8-904F-14F00A5ADA7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823B9D7-59A3-4597-8DFE-54C1A88B8ED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AC097477-161D-4F06-A1A1-FFEBEA5AB39D}"/>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3550469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773396"/>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Plan de acceso digital al patrimonio bibliográfico</a:t>
            </a:r>
          </a:p>
          <a:p>
            <a:pPr algn="just">
              <a:lnSpc>
                <a:spcPct val="110000"/>
              </a:lnSpc>
              <a:spcBef>
                <a:spcPts val="1200"/>
              </a:spcBef>
              <a:buFont typeface="Arial" panose="020B0604020202020204" pitchFamily="34" charset="0"/>
              <a:buChar char="•"/>
            </a:pPr>
            <a:r>
              <a:rPr lang="es-ES" sz="1400" b="1" dirty="0">
                <a:solidFill>
                  <a:srgbClr val="343536"/>
                </a:solidFill>
              </a:rPr>
              <a:t>Digitalización de fondos patrimoniales bibliográficos, </a:t>
            </a:r>
            <a:r>
              <a:rPr lang="es-ES" sz="1400" dirty="0">
                <a:solidFill>
                  <a:srgbClr val="343536"/>
                </a:solidFill>
              </a:rPr>
              <a:t>de las Administración del Estado y de otras administraciones o de entes privados, para su puesta a disposición de los ciudadanos a través de repositorios digitales: con ello, facilitar la investigación, la formación y el acceso de los ciudadanos, igualitariamente, a los bienes culturales y al patrimonio cultural.</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Visitantes, artistas y creadores, profesionales, docentes e investigadores, operadores culturales, etc.</a:t>
            </a:r>
          </a:p>
          <a:p>
            <a:pPr algn="just">
              <a:lnSpc>
                <a:spcPct val="110000"/>
              </a:lnSpc>
              <a:spcBef>
                <a:spcPts val="1200"/>
              </a:spcBef>
              <a:buFont typeface="Arial" panose="020B0604020202020204" pitchFamily="34" charset="0"/>
              <a:buChar char="•"/>
            </a:pPr>
            <a:r>
              <a:rPr lang="es-ES" sz="1400" dirty="0">
                <a:solidFill>
                  <a:srgbClr val="343536"/>
                </a:solidFill>
              </a:rPr>
              <a:t>Museo Nacional del Prado, Museo Nacional Centro de Arte Reina Sofía, Biblioteca Nacional de España y Ministerio de Cultura y Deporte.</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Digitalización de fondos bibliográficos patrimoniales, pendiente de definir.</a:t>
            </a:r>
          </a:p>
          <a:p>
            <a:pPr marL="228594" lvl="1" algn="just">
              <a:lnSpc>
                <a:spcPct val="110000"/>
              </a:lnSpc>
              <a:spcBef>
                <a:spcPts val="1200"/>
              </a:spcBef>
              <a:buFont typeface="Arial" panose="020B0604020202020204" pitchFamily="34" charset="0"/>
              <a:buChar char="•"/>
            </a:pPr>
            <a:r>
              <a:rPr lang="es-ES" sz="1400" dirty="0">
                <a:solidFill>
                  <a:srgbClr val="343536"/>
                </a:solidFill>
              </a:rPr>
              <a:t>Tamaño y naturaleza de la inversión: 3.000.000 €.</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2021-2023.</a:t>
            </a:r>
          </a:p>
          <a:p>
            <a:pPr lvl="1" algn="just">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sp>
        <p:nvSpPr>
          <p:cNvPr id="12" name="Título 1">
            <a:extLst>
              <a:ext uri="{FF2B5EF4-FFF2-40B4-BE49-F238E27FC236}">
                <a16:creationId xmlns:a16="http://schemas.microsoft.com/office/drawing/2014/main" id="{AE1E6480-844B-4091-99AD-30C24C0F22EF}"/>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3" name="Grupo 12">
            <a:extLst>
              <a:ext uri="{FF2B5EF4-FFF2-40B4-BE49-F238E27FC236}">
                <a16:creationId xmlns:a16="http://schemas.microsoft.com/office/drawing/2014/main" id="{779CD9D1-9113-40FF-8582-12BE162E98B1}"/>
              </a:ext>
            </a:extLst>
          </p:cNvPr>
          <p:cNvGrpSpPr/>
          <p:nvPr/>
        </p:nvGrpSpPr>
        <p:grpSpPr>
          <a:xfrm>
            <a:off x="8624430" y="1411874"/>
            <a:ext cx="3567570" cy="4206874"/>
            <a:chOff x="8691937" y="1474904"/>
            <a:chExt cx="3500063" cy="4237724"/>
          </a:xfrm>
        </p:grpSpPr>
        <p:grpSp>
          <p:nvGrpSpPr>
            <p:cNvPr id="14" name="Grupo 13">
              <a:extLst>
                <a:ext uri="{FF2B5EF4-FFF2-40B4-BE49-F238E27FC236}">
                  <a16:creationId xmlns:a16="http://schemas.microsoft.com/office/drawing/2014/main" id="{27614DB3-4055-44B8-8B34-5C0DB92C2030}"/>
                </a:ext>
              </a:extLst>
            </p:cNvPr>
            <p:cNvGrpSpPr/>
            <p:nvPr/>
          </p:nvGrpSpPr>
          <p:grpSpPr>
            <a:xfrm>
              <a:off x="8691937" y="1474904"/>
              <a:ext cx="3500063" cy="4237724"/>
              <a:chOff x="8691937" y="1474904"/>
              <a:chExt cx="3500063" cy="4237724"/>
            </a:xfrm>
          </p:grpSpPr>
          <p:sp>
            <p:nvSpPr>
              <p:cNvPr id="16" name="Rectángulo 15">
                <a:extLst>
                  <a:ext uri="{FF2B5EF4-FFF2-40B4-BE49-F238E27FC236}">
                    <a16:creationId xmlns:a16="http://schemas.microsoft.com/office/drawing/2014/main" id="{78A57E00-497A-48A8-904F-14F00A5ADA7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823B9D7-59A3-4597-8DFE-54C1A88B8ED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AC097477-161D-4F06-A1A1-FFEBEA5AB39D}"/>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751473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773396"/>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Digitalización, ampliación de la capacidad e interoperabilidad de sistemas de archivos de todo tipo, inventarios y registros del patrimonio histórico, incluido el audiovisual</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Visitantes, artistas y creadores, profesionales, docentes e investigadores, operadores culturales, etc.</a:t>
            </a:r>
          </a:p>
          <a:p>
            <a:pPr algn="just">
              <a:lnSpc>
                <a:spcPct val="110000"/>
              </a:lnSpc>
              <a:spcBef>
                <a:spcPts val="1200"/>
              </a:spcBef>
              <a:buFont typeface="Arial" panose="020B0604020202020204" pitchFamily="34" charset="0"/>
              <a:buChar char="•"/>
            </a:pPr>
            <a:r>
              <a:rPr lang="es-ES" sz="1400" dirty="0">
                <a:solidFill>
                  <a:srgbClr val="343536"/>
                </a:solidFill>
              </a:rPr>
              <a:t>Museo Nacional del Prado, Museo Nacional Centro de Arte Reina Sofía, Biblioteca Nacional de España y Ministerio de Cultura y Deporte.</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Adquisición de bienes y servicios para la digitalización, ampliación de capacidad e interoperabilidad de los sistemas de archivos, inventarios y registros del patrimonio cultural, incluido el audiovisual.</a:t>
            </a:r>
          </a:p>
          <a:p>
            <a:pPr marL="228594" lvl="1" algn="just">
              <a:lnSpc>
                <a:spcPct val="110000"/>
              </a:lnSpc>
              <a:spcBef>
                <a:spcPts val="1200"/>
              </a:spcBef>
              <a:buFont typeface="Arial" panose="020B0604020202020204" pitchFamily="34" charset="0"/>
              <a:buChar char="•"/>
            </a:pPr>
            <a:r>
              <a:rPr lang="es-ES" sz="1400" dirty="0">
                <a:solidFill>
                  <a:srgbClr val="343536"/>
                </a:solidFill>
              </a:rPr>
              <a:t>Tamaño y naturaleza de la inversión: 17.869.000 €.</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2021-2023.</a:t>
            </a:r>
          </a:p>
          <a:p>
            <a:pPr lvl="1" algn="just">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sp>
        <p:nvSpPr>
          <p:cNvPr id="12" name="Título 1">
            <a:extLst>
              <a:ext uri="{FF2B5EF4-FFF2-40B4-BE49-F238E27FC236}">
                <a16:creationId xmlns:a16="http://schemas.microsoft.com/office/drawing/2014/main" id="{AE1E6480-844B-4091-99AD-30C24C0F22EF}"/>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3" name="Grupo 12">
            <a:extLst>
              <a:ext uri="{FF2B5EF4-FFF2-40B4-BE49-F238E27FC236}">
                <a16:creationId xmlns:a16="http://schemas.microsoft.com/office/drawing/2014/main" id="{779CD9D1-9113-40FF-8582-12BE162E98B1}"/>
              </a:ext>
            </a:extLst>
          </p:cNvPr>
          <p:cNvGrpSpPr/>
          <p:nvPr/>
        </p:nvGrpSpPr>
        <p:grpSpPr>
          <a:xfrm>
            <a:off x="8624430" y="1411874"/>
            <a:ext cx="3567570" cy="4206874"/>
            <a:chOff x="8691937" y="1474904"/>
            <a:chExt cx="3500063" cy="4237724"/>
          </a:xfrm>
        </p:grpSpPr>
        <p:grpSp>
          <p:nvGrpSpPr>
            <p:cNvPr id="14" name="Grupo 13">
              <a:extLst>
                <a:ext uri="{FF2B5EF4-FFF2-40B4-BE49-F238E27FC236}">
                  <a16:creationId xmlns:a16="http://schemas.microsoft.com/office/drawing/2014/main" id="{27614DB3-4055-44B8-8B34-5C0DB92C2030}"/>
                </a:ext>
              </a:extLst>
            </p:cNvPr>
            <p:cNvGrpSpPr/>
            <p:nvPr/>
          </p:nvGrpSpPr>
          <p:grpSpPr>
            <a:xfrm>
              <a:off x="8691937" y="1474904"/>
              <a:ext cx="3500063" cy="4237724"/>
              <a:chOff x="8691937" y="1474904"/>
              <a:chExt cx="3500063" cy="4237724"/>
            </a:xfrm>
          </p:grpSpPr>
          <p:sp>
            <p:nvSpPr>
              <p:cNvPr id="16" name="Rectángulo 15">
                <a:extLst>
                  <a:ext uri="{FF2B5EF4-FFF2-40B4-BE49-F238E27FC236}">
                    <a16:creationId xmlns:a16="http://schemas.microsoft.com/office/drawing/2014/main" id="{78A57E00-497A-48A8-904F-14F00A5ADA7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823B9D7-59A3-4597-8DFE-54C1A88B8ED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AC097477-161D-4F06-A1A1-FFEBEA5AB39D}"/>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84509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773396"/>
          </a:xfrm>
        </p:spPr>
        <p:txBody>
          <a:bodyPr vert="horz" lIns="91440" tIns="45720" rIns="91440" bIns="45720" rtlCol="0">
            <a:normAutofit fontScale="92500" lnSpcReduction="20000"/>
          </a:bodyPr>
          <a:lstStyle/>
          <a:p>
            <a:pPr marL="0" indent="0" algn="just">
              <a:lnSpc>
                <a:spcPct val="110000"/>
              </a:lnSpc>
              <a:spcBef>
                <a:spcPts val="1200"/>
              </a:spcBef>
              <a:buClr>
                <a:srgbClr val="BA514C"/>
              </a:buClr>
              <a:buNone/>
            </a:pPr>
            <a:r>
              <a:rPr lang="es-ES" sz="1400" dirty="0">
                <a:solidFill>
                  <a:srgbClr val="BA514C"/>
                </a:solidFill>
              </a:rPr>
              <a:t>Medidas para la modernización de las herramientas de gestión pública y puesta en marcha de un sistema integral de digitalización y catalogación de documentación recursos, bienes, estructuras e infraestructuras del INAEM</a:t>
            </a:r>
          </a:p>
          <a:p>
            <a:pPr algn="just">
              <a:lnSpc>
                <a:spcPct val="110000"/>
              </a:lnSpc>
              <a:spcBef>
                <a:spcPts val="1200"/>
              </a:spcBef>
              <a:buFont typeface="Arial" panose="020B0604020202020204" pitchFamily="34" charset="0"/>
              <a:buChar char="•"/>
            </a:pPr>
            <a:r>
              <a:rPr lang="es-ES" sz="1400" b="1" dirty="0">
                <a:solidFill>
                  <a:srgbClr val="343536"/>
                </a:solidFill>
              </a:rPr>
              <a:t>Medidas como la puesta en marcha de distintas herramientas avanzadas para la planificación, gestión y evaluación de impacto de los sistemas de ayudas públicas al sector escénico, lírico y musical, así como la puesta en marcha de un sistema integral digital (INAEM DIGITAL) de digitalización  y catalogación de los servicios de documentación, archivo, y de las estructuras e infraestructuras del INAEM.</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Visitantes, artistas y creadores, profesionales, docentes e investigadores, operadores culturales, etc.</a:t>
            </a:r>
          </a:p>
          <a:p>
            <a:pPr algn="just">
              <a:lnSpc>
                <a:spcPct val="110000"/>
              </a:lnSpc>
              <a:spcBef>
                <a:spcPts val="1200"/>
              </a:spcBef>
              <a:buFont typeface="Arial" panose="020B0604020202020204" pitchFamily="34" charset="0"/>
              <a:buChar char="•"/>
            </a:pPr>
            <a:r>
              <a:rPr lang="es-ES" sz="1400" dirty="0">
                <a:solidFill>
                  <a:srgbClr val="343536"/>
                </a:solidFill>
              </a:rPr>
              <a:t>Ministerio de Cultura y Deporte.</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Licitación de un sistema integral digital de planificación, gestión y evaluación de las ayudas y programas públicos para el sector escénico y musical.</a:t>
            </a:r>
          </a:p>
          <a:p>
            <a:pPr lvl="1" algn="just">
              <a:lnSpc>
                <a:spcPct val="110000"/>
              </a:lnSpc>
              <a:spcBef>
                <a:spcPts val="1200"/>
              </a:spcBef>
              <a:buFont typeface="Arial" panose="020B0604020202020204" pitchFamily="34" charset="0"/>
              <a:buChar char="•"/>
            </a:pPr>
            <a:r>
              <a:rPr lang="es-ES" sz="1400" b="1" dirty="0">
                <a:solidFill>
                  <a:srgbClr val="343536"/>
                </a:solidFill>
              </a:rPr>
              <a:t>Licitación de la digitalización y catalogación de los servicios de documentación, archivo y bienes del INAEM así como la modernización digital de las estructuras e infraestructuras escénicas y musicales del Organismo.</a:t>
            </a:r>
          </a:p>
          <a:p>
            <a:pPr marL="228594" lvl="1" algn="just">
              <a:lnSpc>
                <a:spcPct val="110000"/>
              </a:lnSpc>
              <a:spcBef>
                <a:spcPts val="1200"/>
              </a:spcBef>
              <a:buFont typeface="Arial" panose="020B0604020202020204" pitchFamily="34" charset="0"/>
              <a:buChar char="•"/>
            </a:pPr>
            <a:r>
              <a:rPr lang="es-ES" sz="1400" dirty="0">
                <a:solidFill>
                  <a:srgbClr val="343536"/>
                </a:solidFill>
              </a:rPr>
              <a:t>Tamaño y naturaleza de la inversión: 11.000.000 €.</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2021-2023.</a:t>
            </a:r>
          </a:p>
          <a:p>
            <a:pPr lvl="1" algn="just">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sp>
        <p:nvSpPr>
          <p:cNvPr id="12" name="Título 1">
            <a:extLst>
              <a:ext uri="{FF2B5EF4-FFF2-40B4-BE49-F238E27FC236}">
                <a16:creationId xmlns:a16="http://schemas.microsoft.com/office/drawing/2014/main" id="{AE1E6480-844B-4091-99AD-30C24C0F22EF}"/>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3" name="Grupo 12">
            <a:extLst>
              <a:ext uri="{FF2B5EF4-FFF2-40B4-BE49-F238E27FC236}">
                <a16:creationId xmlns:a16="http://schemas.microsoft.com/office/drawing/2014/main" id="{779CD9D1-9113-40FF-8582-12BE162E98B1}"/>
              </a:ext>
            </a:extLst>
          </p:cNvPr>
          <p:cNvGrpSpPr/>
          <p:nvPr/>
        </p:nvGrpSpPr>
        <p:grpSpPr>
          <a:xfrm>
            <a:off x="8624430" y="1411874"/>
            <a:ext cx="3567570" cy="4206874"/>
            <a:chOff x="8691937" y="1474904"/>
            <a:chExt cx="3500063" cy="4237724"/>
          </a:xfrm>
        </p:grpSpPr>
        <p:grpSp>
          <p:nvGrpSpPr>
            <p:cNvPr id="14" name="Grupo 13">
              <a:extLst>
                <a:ext uri="{FF2B5EF4-FFF2-40B4-BE49-F238E27FC236}">
                  <a16:creationId xmlns:a16="http://schemas.microsoft.com/office/drawing/2014/main" id="{27614DB3-4055-44B8-8B34-5C0DB92C2030}"/>
                </a:ext>
              </a:extLst>
            </p:cNvPr>
            <p:cNvGrpSpPr/>
            <p:nvPr/>
          </p:nvGrpSpPr>
          <p:grpSpPr>
            <a:xfrm>
              <a:off x="8691937" y="1474904"/>
              <a:ext cx="3500063" cy="4237724"/>
              <a:chOff x="8691937" y="1474904"/>
              <a:chExt cx="3500063" cy="4237724"/>
            </a:xfrm>
          </p:grpSpPr>
          <p:sp>
            <p:nvSpPr>
              <p:cNvPr id="16" name="Rectángulo 15">
                <a:extLst>
                  <a:ext uri="{FF2B5EF4-FFF2-40B4-BE49-F238E27FC236}">
                    <a16:creationId xmlns:a16="http://schemas.microsoft.com/office/drawing/2014/main" id="{78A57E00-497A-48A8-904F-14F00A5ADA7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B823B9D7-59A3-4597-8DFE-54C1A88B8ED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AC097477-161D-4F06-A1A1-FFEBEA5AB39D}"/>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188110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9735654"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9735654" y="3189106"/>
            <a:ext cx="1271759" cy="71500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15" name="Imagen 14">
            <a:hlinkClick r:id="rId3" action="ppaction://hlinkfile"/>
            <a:extLst>
              <a:ext uri="{FF2B5EF4-FFF2-40B4-BE49-F238E27FC236}">
                <a16:creationId xmlns:a16="http://schemas.microsoft.com/office/drawing/2014/main" id="{658DCF49-A1E1-44A0-AD7A-F6C458C41C57}"/>
              </a:ext>
            </a:extLst>
          </p:cNvPr>
          <p:cNvPicPr>
            <a:picLocks noChangeAspect="1"/>
          </p:cNvPicPr>
          <p:nvPr/>
        </p:nvPicPr>
        <p:blipFill>
          <a:blip r:embed="rId4"/>
          <a:stretch>
            <a:fillRect/>
          </a:stretch>
        </p:blipFill>
        <p:spPr>
          <a:xfrm>
            <a:off x="11178339" y="137874"/>
            <a:ext cx="989869" cy="1107152"/>
          </a:xfrm>
          <a:prstGeom prst="rect">
            <a:avLst/>
          </a:prstGeom>
        </p:spPr>
      </p:pic>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1555453" cy="1325563"/>
          </a:xfrm>
        </p:spPr>
        <p:txBody>
          <a:bodyPr>
            <a:normAutofit/>
          </a:bodyPr>
          <a:lstStyle/>
          <a:p>
            <a:r>
              <a:rPr lang="es-ES" sz="2800" dirty="0"/>
              <a:t>COMPONENTE 24. REVALORIZACIÓN DE LA INDUSTRIA CULTURAL</a:t>
            </a:r>
            <a:br>
              <a:rPr lang="es-ES" sz="2800" dirty="0"/>
            </a:b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err="1">
                <a:solidFill>
                  <a:srgbClr val="343536"/>
                </a:solidFill>
              </a:rPr>
              <a:t>Periodificación</a:t>
            </a:r>
            <a:endParaRPr lang="es-ES" sz="1700" dirty="0">
              <a:solidFill>
                <a:srgbClr val="343536"/>
              </a:solidFill>
            </a:endParaRP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6" name="Grupo 5">
            <a:extLst>
              <a:ext uri="{FF2B5EF4-FFF2-40B4-BE49-F238E27FC236}">
                <a16:creationId xmlns:a16="http://schemas.microsoft.com/office/drawing/2014/main" id="{0EB7C223-872F-432D-BFB8-8E1B89E91804}"/>
              </a:ext>
            </a:extLst>
          </p:cNvPr>
          <p:cNvGrpSpPr/>
          <p:nvPr/>
        </p:nvGrpSpPr>
        <p:grpSpPr>
          <a:xfrm>
            <a:off x="8691937" y="1474904"/>
            <a:ext cx="3500063" cy="4237724"/>
            <a:chOff x="8691937" y="1474904"/>
            <a:chExt cx="3500063" cy="4237724"/>
          </a:xfrm>
        </p:grpSpPr>
        <p:grpSp>
          <p:nvGrpSpPr>
            <p:cNvPr id="12" name="Grupo 11">
              <a:extLst>
                <a:ext uri="{FF2B5EF4-FFF2-40B4-BE49-F238E27FC236}">
                  <a16:creationId xmlns:a16="http://schemas.microsoft.com/office/drawing/2014/main" id="{DE708D38-5CF5-4E37-96B9-87085257E832}"/>
                </a:ext>
              </a:extLst>
            </p:cNvPr>
            <p:cNvGrpSpPr/>
            <p:nvPr/>
          </p:nvGrpSpPr>
          <p:grpSpPr>
            <a:xfrm>
              <a:off x="8691937" y="1474904"/>
              <a:ext cx="3500063" cy="4237724"/>
              <a:chOff x="8691937" y="1474904"/>
              <a:chExt cx="3500063" cy="4237724"/>
            </a:xfrm>
          </p:grpSpPr>
          <p:sp>
            <p:nvSpPr>
              <p:cNvPr id="13" name="Rectángulo 12">
                <a:extLst>
                  <a:ext uri="{FF2B5EF4-FFF2-40B4-BE49-F238E27FC236}">
                    <a16:creationId xmlns:a16="http://schemas.microsoft.com/office/drawing/2014/main" id="{9989D77E-07C7-4BF3-AED0-500679D8CD2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CE925DEA-BBEE-4858-8E0F-65C32F1839F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a:extLst>
                <a:ext uri="{FF2B5EF4-FFF2-40B4-BE49-F238E27FC236}">
                  <a16:creationId xmlns:a16="http://schemas.microsoft.com/office/drawing/2014/main" id="{7A6FFFDF-77D7-4828-A2AF-BA394C30C880}"/>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24. Revalorización de la Industria Cultural : </a:t>
            </a:r>
            <a:r>
              <a:rPr lang="es-ES" sz="2800" b="1" dirty="0"/>
              <a:t>Descripción general</a:t>
            </a:r>
            <a:endParaRPr lang="es-ES" sz="2800" dirty="0"/>
          </a:p>
        </p:txBody>
      </p:sp>
      <p:graphicFrame>
        <p:nvGraphicFramePr>
          <p:cNvPr id="3" name="Tabla 3">
            <a:extLst>
              <a:ext uri="{FF2B5EF4-FFF2-40B4-BE49-F238E27FC236}">
                <a16:creationId xmlns:a16="http://schemas.microsoft.com/office/drawing/2014/main" id="{80FC8683-82AD-4423-A75D-581FC85E5ADF}"/>
              </a:ext>
            </a:extLst>
          </p:cNvPr>
          <p:cNvGraphicFramePr>
            <a:graphicFrameLocks noGrp="1"/>
          </p:cNvGraphicFramePr>
          <p:nvPr>
            <p:extLst>
              <p:ext uri="{D42A27DB-BD31-4B8C-83A1-F6EECF244321}">
                <p14:modId xmlns:p14="http://schemas.microsoft.com/office/powerpoint/2010/main" val="1139104214"/>
              </p:ext>
            </p:extLst>
          </p:nvPr>
        </p:nvGraphicFramePr>
        <p:xfrm>
          <a:off x="350725" y="1227738"/>
          <a:ext cx="9157259" cy="989459"/>
        </p:xfrm>
        <a:graphic>
          <a:graphicData uri="http://schemas.openxmlformats.org/drawingml/2006/table">
            <a:tbl>
              <a:tblPr firstRow="1" bandRow="1">
                <a:tableStyleId>{073A0DAA-6AF3-43AB-8588-CEC1D06C72B9}</a:tableStyleId>
              </a:tblPr>
              <a:tblGrid>
                <a:gridCol w="7109559">
                  <a:extLst>
                    <a:ext uri="{9D8B030D-6E8A-4147-A177-3AD203B41FA5}">
                      <a16:colId xmlns:a16="http://schemas.microsoft.com/office/drawing/2014/main" val="3828824471"/>
                    </a:ext>
                  </a:extLst>
                </a:gridCol>
                <a:gridCol w="2047700">
                  <a:extLst>
                    <a:ext uri="{9D8B030D-6E8A-4147-A177-3AD203B41FA5}">
                      <a16:colId xmlns:a16="http://schemas.microsoft.com/office/drawing/2014/main" val="3719422171"/>
                    </a:ext>
                  </a:extLst>
                </a:gridCol>
              </a:tblGrid>
              <a:tr h="215003">
                <a:tc gridSpan="2">
                  <a:txBody>
                    <a:bodyPr/>
                    <a:lstStyle/>
                    <a:p>
                      <a:r>
                        <a:rPr lang="es-ES" sz="1000"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27682">
                <a:tc>
                  <a:txBody>
                    <a:bodyPr/>
                    <a:lstStyle/>
                    <a:p>
                      <a:r>
                        <a:rPr lang="es-ES" sz="10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325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27007"/>
                  </a:ext>
                </a:extLst>
              </a:tr>
              <a:tr h="349379">
                <a:tc>
                  <a:txBody>
                    <a:bodyPr/>
                    <a:lstStyle/>
                    <a:p>
                      <a:r>
                        <a:rPr lang="es-ES" sz="10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325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156928"/>
                  </a:ext>
                </a:extLst>
              </a:tr>
            </a:tbl>
          </a:graphicData>
        </a:graphic>
      </p:graphicFrame>
      <p:graphicFrame>
        <p:nvGraphicFramePr>
          <p:cNvPr id="14" name="Tabla 14">
            <a:extLst>
              <a:ext uri="{FF2B5EF4-FFF2-40B4-BE49-F238E27FC236}">
                <a16:creationId xmlns:a16="http://schemas.microsoft.com/office/drawing/2014/main" id="{6B7E7BCD-6CB6-4DEB-852F-A8C5A361A2CA}"/>
              </a:ext>
            </a:extLst>
          </p:cNvPr>
          <p:cNvGraphicFramePr>
            <a:graphicFrameLocks noGrp="1"/>
          </p:cNvGraphicFramePr>
          <p:nvPr>
            <p:extLst>
              <p:ext uri="{D42A27DB-BD31-4B8C-83A1-F6EECF244321}">
                <p14:modId xmlns:p14="http://schemas.microsoft.com/office/powerpoint/2010/main" val="1109472918"/>
              </p:ext>
            </p:extLst>
          </p:nvPr>
        </p:nvGraphicFramePr>
        <p:xfrm>
          <a:off x="350725" y="2336019"/>
          <a:ext cx="9947410" cy="975360"/>
        </p:xfrm>
        <a:graphic>
          <a:graphicData uri="http://schemas.openxmlformats.org/drawingml/2006/table">
            <a:tbl>
              <a:tblPr firstRow="1" bandRow="1">
                <a:tableStyleId>{073A0DAA-6AF3-43AB-8588-CEC1D06C72B9}</a:tableStyleId>
              </a:tblPr>
              <a:tblGrid>
                <a:gridCol w="1327127">
                  <a:extLst>
                    <a:ext uri="{9D8B030D-6E8A-4147-A177-3AD203B41FA5}">
                      <a16:colId xmlns:a16="http://schemas.microsoft.com/office/drawing/2014/main" val="4237593536"/>
                    </a:ext>
                  </a:extLst>
                </a:gridCol>
                <a:gridCol w="1231469">
                  <a:extLst>
                    <a:ext uri="{9D8B030D-6E8A-4147-A177-3AD203B41FA5}">
                      <a16:colId xmlns:a16="http://schemas.microsoft.com/office/drawing/2014/main" val="3726834154"/>
                    </a:ext>
                  </a:extLst>
                </a:gridCol>
                <a:gridCol w="1231469">
                  <a:extLst>
                    <a:ext uri="{9D8B030D-6E8A-4147-A177-3AD203B41FA5}">
                      <a16:colId xmlns:a16="http://schemas.microsoft.com/office/drawing/2014/main" val="80190710"/>
                    </a:ext>
                  </a:extLst>
                </a:gridCol>
                <a:gridCol w="1231469">
                  <a:extLst>
                    <a:ext uri="{9D8B030D-6E8A-4147-A177-3AD203B41FA5}">
                      <a16:colId xmlns:a16="http://schemas.microsoft.com/office/drawing/2014/main" val="3725681565"/>
                    </a:ext>
                  </a:extLst>
                </a:gridCol>
                <a:gridCol w="1231469">
                  <a:extLst>
                    <a:ext uri="{9D8B030D-6E8A-4147-A177-3AD203B41FA5}">
                      <a16:colId xmlns:a16="http://schemas.microsoft.com/office/drawing/2014/main" val="2614824146"/>
                    </a:ext>
                  </a:extLst>
                </a:gridCol>
                <a:gridCol w="1231469">
                  <a:extLst>
                    <a:ext uri="{9D8B030D-6E8A-4147-A177-3AD203B41FA5}">
                      <a16:colId xmlns:a16="http://schemas.microsoft.com/office/drawing/2014/main" val="1845032850"/>
                    </a:ext>
                  </a:extLst>
                </a:gridCol>
                <a:gridCol w="1231469">
                  <a:extLst>
                    <a:ext uri="{9D8B030D-6E8A-4147-A177-3AD203B41FA5}">
                      <a16:colId xmlns:a16="http://schemas.microsoft.com/office/drawing/2014/main" val="2256705929"/>
                    </a:ext>
                  </a:extLst>
                </a:gridCol>
                <a:gridCol w="1231469">
                  <a:extLst>
                    <a:ext uri="{9D8B030D-6E8A-4147-A177-3AD203B41FA5}">
                      <a16:colId xmlns:a16="http://schemas.microsoft.com/office/drawing/2014/main" val="3914884464"/>
                    </a:ext>
                  </a:extLst>
                </a:gridCol>
              </a:tblGrid>
              <a:tr h="230225">
                <a:tc>
                  <a:txBody>
                    <a:bodyPr/>
                    <a:lstStyle/>
                    <a:p>
                      <a:r>
                        <a:rPr lang="es-ES" sz="1000" dirty="0">
                          <a:solidFill>
                            <a:schemeClr val="tx1"/>
                          </a:solidFill>
                          <a:latin typeface="Helvetica" panose="020B0604020202020204" pitchFamily="34" charset="0"/>
                          <a:cs typeface="Helvetica" panose="020B0604020202020204" pitchFamily="34" charset="0"/>
                        </a:rPr>
                        <a:t>PERIODIFICACIÓN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404171"/>
                  </a:ext>
                </a:extLst>
              </a:tr>
              <a:tr h="230225">
                <a:tc>
                  <a:txBody>
                    <a:bodyPr/>
                    <a:lstStyle/>
                    <a:p>
                      <a:r>
                        <a:rPr lang="es-ES" sz="1000" dirty="0">
                          <a:latin typeface="Helvetica" panose="020B0604020202020204" pitchFamily="34" charset="0"/>
                          <a:cs typeface="Helvetica" panose="020B0604020202020204" pitchFamily="34" charset="0"/>
                        </a:rPr>
                        <a:t>Financiación Plan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122.736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150.990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51.274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627120"/>
                  </a:ext>
                </a:extLst>
              </a:tr>
              <a:tr h="230225">
                <a:tc>
                  <a:txBody>
                    <a:bodyPr/>
                    <a:lstStyle/>
                    <a:p>
                      <a:r>
                        <a:rPr lang="es-ES" sz="1000" dirty="0">
                          <a:latin typeface="Helvetica" panose="020B0604020202020204" pitchFamily="34" charset="0"/>
                          <a:cs typeface="Helvetica" panose="020B0604020202020204" pitchFamily="34" charset="0"/>
                        </a:rPr>
                        <a:t>Otra financiación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95179"/>
                  </a:ext>
                </a:extLst>
              </a:tr>
              <a:tr h="157346">
                <a:tc>
                  <a:txBody>
                    <a:bodyPr/>
                    <a:lstStyle/>
                    <a:p>
                      <a:r>
                        <a:rPr lang="es-ES" sz="1000" dirty="0">
                          <a:solidFill>
                            <a:schemeClr val="bg1"/>
                          </a:solidFill>
                          <a:latin typeface="Helvetica" panose="020B0604020202020204" pitchFamily="34" charset="0"/>
                          <a:cs typeface="Helvetica" panose="020B0604020202020204" pitchFamily="34" charset="0"/>
                        </a:rPr>
                        <a:t>TOTAL</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122.736</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150.990</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51.274</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601640300"/>
                  </a:ext>
                </a:extLst>
              </a:tr>
            </a:tbl>
          </a:graphicData>
        </a:graphic>
      </p:graphicFrame>
      <p:graphicFrame>
        <p:nvGraphicFramePr>
          <p:cNvPr id="9" name="Tabla 16">
            <a:extLst>
              <a:ext uri="{FF2B5EF4-FFF2-40B4-BE49-F238E27FC236}">
                <a16:creationId xmlns:a16="http://schemas.microsoft.com/office/drawing/2014/main" id="{92A7314E-C530-4C1B-B6AF-74FF73FD5082}"/>
              </a:ext>
            </a:extLst>
          </p:cNvPr>
          <p:cNvGraphicFramePr>
            <a:graphicFrameLocks noGrp="1"/>
          </p:cNvGraphicFramePr>
          <p:nvPr>
            <p:extLst>
              <p:ext uri="{D42A27DB-BD31-4B8C-83A1-F6EECF244321}">
                <p14:modId xmlns:p14="http://schemas.microsoft.com/office/powerpoint/2010/main" val="1370157225"/>
              </p:ext>
            </p:extLst>
          </p:nvPr>
        </p:nvGraphicFramePr>
        <p:xfrm>
          <a:off x="350724" y="3587880"/>
          <a:ext cx="10994938" cy="2268404"/>
        </p:xfrm>
        <a:graphic>
          <a:graphicData uri="http://schemas.openxmlformats.org/drawingml/2006/table">
            <a:tbl>
              <a:tblPr firstRow="1" bandRow="1">
                <a:tableStyleId>{073A0DAA-6AF3-43AB-8588-CEC1D06C72B9}</a:tableStyleId>
              </a:tblPr>
              <a:tblGrid>
                <a:gridCol w="1363715">
                  <a:extLst>
                    <a:ext uri="{9D8B030D-6E8A-4147-A177-3AD203B41FA5}">
                      <a16:colId xmlns:a16="http://schemas.microsoft.com/office/drawing/2014/main" val="3733289670"/>
                    </a:ext>
                  </a:extLst>
                </a:gridCol>
                <a:gridCol w="4123984">
                  <a:extLst>
                    <a:ext uri="{9D8B030D-6E8A-4147-A177-3AD203B41FA5}">
                      <a16:colId xmlns:a16="http://schemas.microsoft.com/office/drawing/2014/main" val="986174705"/>
                    </a:ext>
                  </a:extLst>
                </a:gridCol>
                <a:gridCol w="1850432">
                  <a:extLst>
                    <a:ext uri="{9D8B030D-6E8A-4147-A177-3AD203B41FA5}">
                      <a16:colId xmlns:a16="http://schemas.microsoft.com/office/drawing/2014/main" val="3141415432"/>
                    </a:ext>
                  </a:extLst>
                </a:gridCol>
                <a:gridCol w="1806375">
                  <a:extLst>
                    <a:ext uri="{9D8B030D-6E8A-4147-A177-3AD203B41FA5}">
                      <a16:colId xmlns:a16="http://schemas.microsoft.com/office/drawing/2014/main" val="467701838"/>
                    </a:ext>
                  </a:extLst>
                </a:gridCol>
                <a:gridCol w="1850432">
                  <a:extLst>
                    <a:ext uri="{9D8B030D-6E8A-4147-A177-3AD203B41FA5}">
                      <a16:colId xmlns:a16="http://schemas.microsoft.com/office/drawing/2014/main" val="2921357895"/>
                    </a:ext>
                  </a:extLst>
                </a:gridCol>
              </a:tblGrid>
              <a:tr h="22904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000" dirty="0">
                          <a:solidFill>
                            <a:schemeClr val="tx1"/>
                          </a:solidFill>
                          <a:latin typeface="Helvetica" panose="020B0604020202020204" pitchFamily="34" charset="0"/>
                          <a:cs typeface="Helvetica" panose="020B0604020202020204" pitchFamily="34" charset="0"/>
                        </a:rPr>
                        <a:t>ENUMERACIÓN DE LAS REFORMAS E INVERSIONES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Financiación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 sobre el total</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COFOG</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26120"/>
                  </a:ext>
                </a:extLst>
              </a:tr>
              <a:tr h="229048">
                <a:tc>
                  <a:txBody>
                    <a:bodyPr/>
                    <a:lstStyle/>
                    <a:p>
                      <a:r>
                        <a:rPr lang="es-ES" sz="1000" dirty="0">
                          <a:latin typeface="Helvetica" panose="020B0604020202020204" pitchFamily="34" charset="0"/>
                          <a:cs typeface="Helvetica" panose="020B0604020202020204" pitchFamily="34" charset="0"/>
                        </a:rPr>
                        <a:t>C24.R1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Desarrollo Estatuto del Artista y Fomento de la inversión, el </a:t>
                      </a:r>
                    </a:p>
                    <a:p>
                      <a:pPr algn="just"/>
                      <a:r>
                        <a:rPr lang="es-ES" sz="1000" dirty="0">
                          <a:latin typeface="Helvetica" panose="020B0604020202020204" pitchFamily="34" charset="0"/>
                          <a:cs typeface="Helvetica" panose="020B0604020202020204" pitchFamily="34" charset="0"/>
                        </a:rPr>
                        <a:t>mecenazgo cultural y participación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252565"/>
                  </a:ext>
                </a:extLst>
              </a:tr>
              <a:tr h="229048">
                <a:tc>
                  <a:txBody>
                    <a:bodyPr/>
                    <a:lstStyle/>
                    <a:p>
                      <a:r>
                        <a:rPr lang="es-ES" sz="1000" dirty="0">
                          <a:latin typeface="Helvetica" panose="020B0604020202020204" pitchFamily="34" charset="0"/>
                          <a:cs typeface="Helvetica" panose="020B0604020202020204" pitchFamily="34" charset="0"/>
                        </a:rPr>
                        <a:t>C24.R2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Refuerzo de los derechos de autor y derechos conexos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N.A.</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dk1"/>
                        </a:solidFill>
                        <a:latin typeface="Helvetica" panose="020B0604020202020204" pitchFamily="34" charset="0"/>
                        <a:ea typeface="+mn-ea"/>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036594"/>
                  </a:ext>
                </a:extLst>
              </a:tr>
              <a:tr h="372202">
                <a:tc>
                  <a:txBody>
                    <a:bodyPr/>
                    <a:lstStyle/>
                    <a:p>
                      <a:r>
                        <a:rPr lang="es-ES" sz="1000" dirty="0">
                          <a:latin typeface="Helvetica" panose="020B0604020202020204" pitchFamily="34" charset="0"/>
                          <a:cs typeface="Helvetica" panose="020B0604020202020204" pitchFamily="34" charset="0"/>
                        </a:rPr>
                        <a:t>C24. I1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Impulso de la competitividad de las industrias culturales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110.875.000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34,12%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08.2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544022"/>
                  </a:ext>
                </a:extLst>
              </a:tr>
              <a:tr h="229048">
                <a:tc>
                  <a:txBody>
                    <a:bodyPr/>
                    <a:lstStyle/>
                    <a:p>
                      <a:r>
                        <a:rPr lang="es-ES" sz="1000" dirty="0">
                          <a:latin typeface="Helvetica" panose="020B0604020202020204" pitchFamily="34" charset="0"/>
                          <a:cs typeface="Helvetica" panose="020B0604020202020204" pitchFamily="34" charset="0"/>
                        </a:rPr>
                        <a:t>C24.I2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Dinamización de la cultura a lo largo del territorio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141.065.000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43,40%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08.2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2585239"/>
                  </a:ext>
                </a:extLst>
              </a:tr>
              <a:tr h="372202">
                <a:tc>
                  <a:txBody>
                    <a:bodyPr/>
                    <a:lstStyle/>
                    <a:p>
                      <a:r>
                        <a:rPr lang="es-ES" sz="1000">
                          <a:latin typeface="Helvetica" panose="020B0604020202020204" pitchFamily="34" charset="0"/>
                          <a:cs typeface="Helvetica" panose="020B0604020202020204" pitchFamily="34" charset="0"/>
                        </a:rPr>
                        <a:t>C24.</a:t>
                      </a:r>
                      <a:r>
                        <a:rPr lang="es-ES" sz="1000" dirty="0">
                          <a:latin typeface="Helvetica" panose="020B0604020202020204" pitchFamily="34" charset="0"/>
                          <a:cs typeface="Helvetica" panose="020B0604020202020204" pitchFamily="34" charset="0"/>
                        </a:rPr>
                        <a:t>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Digitalización e impulso de los grandes servicios culturales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73.060.000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22,48%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08.2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12933487"/>
                  </a:ext>
                </a:extLst>
              </a:tr>
              <a:tr h="229048">
                <a:tc>
                  <a:txBody>
                    <a:bodyPr/>
                    <a:lstStyle/>
                    <a:p>
                      <a:r>
                        <a:rPr lang="es-ES" sz="1000" b="1" dirty="0">
                          <a:solidFill>
                            <a:schemeClr val="bg1"/>
                          </a:solidFill>
                          <a:latin typeface="Helvetica" panose="020B0604020202020204" pitchFamily="34" charset="0"/>
                          <a:cs typeface="Helvetica" panose="020B0604020202020204" pitchFamily="34" charset="0"/>
                        </a:rPr>
                        <a:t>Total componente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325.000.000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6090476"/>
                  </a:ext>
                </a:extLst>
              </a:tr>
            </a:tbl>
          </a:graphicData>
        </a:graphic>
      </p:graphicFrame>
      <p:grpSp>
        <p:nvGrpSpPr>
          <p:cNvPr id="21" name="Grupo 20">
            <a:extLst>
              <a:ext uri="{FF2B5EF4-FFF2-40B4-BE49-F238E27FC236}">
                <a16:creationId xmlns:a16="http://schemas.microsoft.com/office/drawing/2014/main" id="{9FAF2BDD-B450-4158-8A3C-94A84FEA1137}"/>
              </a:ext>
            </a:extLst>
          </p:cNvPr>
          <p:cNvGrpSpPr/>
          <p:nvPr/>
        </p:nvGrpSpPr>
        <p:grpSpPr>
          <a:xfrm>
            <a:off x="10466952" y="1132506"/>
            <a:ext cx="1601806" cy="2137614"/>
            <a:chOff x="8691937" y="1474904"/>
            <a:chExt cx="3500063" cy="4237724"/>
          </a:xfrm>
        </p:grpSpPr>
        <p:grpSp>
          <p:nvGrpSpPr>
            <p:cNvPr id="22" name="Grupo 21">
              <a:extLst>
                <a:ext uri="{FF2B5EF4-FFF2-40B4-BE49-F238E27FC236}">
                  <a16:creationId xmlns:a16="http://schemas.microsoft.com/office/drawing/2014/main" id="{90B2884A-D42E-4CAF-9F4D-C3E2F88A38F5}"/>
                </a:ext>
              </a:extLst>
            </p:cNvPr>
            <p:cNvGrpSpPr/>
            <p:nvPr/>
          </p:nvGrpSpPr>
          <p:grpSpPr>
            <a:xfrm>
              <a:off x="8691937" y="1474904"/>
              <a:ext cx="3500063" cy="4237724"/>
              <a:chOff x="8691937" y="1474904"/>
              <a:chExt cx="3500063" cy="4237724"/>
            </a:xfrm>
          </p:grpSpPr>
          <p:sp>
            <p:nvSpPr>
              <p:cNvPr id="24" name="Rectángulo 23">
                <a:extLst>
                  <a:ext uri="{FF2B5EF4-FFF2-40B4-BE49-F238E27FC236}">
                    <a16:creationId xmlns:a16="http://schemas.microsoft.com/office/drawing/2014/main" id="{3046AEC8-A9BA-40F4-B9AB-6F368E8B870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2A467BFE-13E2-4503-A69A-7C1673722185}"/>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3" name="Imagen 22">
              <a:extLst>
                <a:ext uri="{FF2B5EF4-FFF2-40B4-BE49-F238E27FC236}">
                  <a16:creationId xmlns:a16="http://schemas.microsoft.com/office/drawing/2014/main" id="{5BFB1E2C-6D7A-4A85-ACB7-343762CF759D}"/>
                </a:ext>
              </a:extLst>
            </p:cNvPr>
            <p:cNvPicPr>
              <a:picLocks noChangeAspect="1"/>
            </p:cNvPicPr>
            <p:nvPr/>
          </p:nvPicPr>
          <p:blipFill>
            <a:blip r:embed="rId3"/>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2106660502"/>
              </p:ext>
            </p:extLst>
          </p:nvPr>
        </p:nvGraphicFramePr>
        <p:xfrm>
          <a:off x="488271" y="1541418"/>
          <a:ext cx="9515538" cy="4069068"/>
        </p:xfrm>
        <a:graphic>
          <a:graphicData uri="http://schemas.openxmlformats.org/drawingml/2006/table">
            <a:tbl>
              <a:tblPr firstRow="1" bandRow="1">
                <a:tableStyleId>{5940675A-B579-460E-94D1-54222C63F5DA}</a:tableStyleId>
              </a:tblPr>
              <a:tblGrid>
                <a:gridCol w="1233997">
                  <a:extLst>
                    <a:ext uri="{9D8B030D-6E8A-4147-A177-3AD203B41FA5}">
                      <a16:colId xmlns:a16="http://schemas.microsoft.com/office/drawing/2014/main" val="3122403018"/>
                    </a:ext>
                  </a:extLst>
                </a:gridCol>
                <a:gridCol w="1649582">
                  <a:extLst>
                    <a:ext uri="{9D8B030D-6E8A-4147-A177-3AD203B41FA5}">
                      <a16:colId xmlns:a16="http://schemas.microsoft.com/office/drawing/2014/main" val="3445162454"/>
                    </a:ext>
                  </a:extLst>
                </a:gridCol>
                <a:gridCol w="1400175">
                  <a:extLst>
                    <a:ext uri="{9D8B030D-6E8A-4147-A177-3AD203B41FA5}">
                      <a16:colId xmlns:a16="http://schemas.microsoft.com/office/drawing/2014/main" val="2191435742"/>
                    </a:ext>
                  </a:extLst>
                </a:gridCol>
                <a:gridCol w="2242924">
                  <a:extLst>
                    <a:ext uri="{9D8B030D-6E8A-4147-A177-3AD203B41FA5}">
                      <a16:colId xmlns:a16="http://schemas.microsoft.com/office/drawing/2014/main" val="4149965267"/>
                    </a:ext>
                  </a:extLst>
                </a:gridCol>
                <a:gridCol w="1009935">
                  <a:extLst>
                    <a:ext uri="{9D8B030D-6E8A-4147-A177-3AD203B41FA5}">
                      <a16:colId xmlns:a16="http://schemas.microsoft.com/office/drawing/2014/main" val="2922514191"/>
                    </a:ext>
                  </a:extLst>
                </a:gridCol>
                <a:gridCol w="941695">
                  <a:extLst>
                    <a:ext uri="{9D8B030D-6E8A-4147-A177-3AD203B41FA5}">
                      <a16:colId xmlns:a16="http://schemas.microsoft.com/office/drawing/2014/main" val="617379694"/>
                    </a:ext>
                  </a:extLst>
                </a:gridCol>
                <a:gridCol w="1037230">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880107">
                <a:tc>
                  <a:txBody>
                    <a:bodyPr/>
                    <a:lstStyle/>
                    <a:p>
                      <a:pPr algn="ctr"/>
                      <a:r>
                        <a:rPr lang="es-ES" sz="900" dirty="0">
                          <a:latin typeface="Helvetica" panose="020B0604020202020204" pitchFamily="34" charset="0"/>
                          <a:cs typeface="Helvetica" panose="020B0604020202020204" pitchFamily="34" charset="0"/>
                        </a:rPr>
                        <a:t>C24,I1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Digitalización de los sistemas de gestión de la Propiedad Intelectual</a:t>
                      </a:r>
                      <a:endParaRPr lang="es-ES" sz="900" dirty="0">
                        <a:highlight>
                          <a:srgbClr val="FFFF00"/>
                        </a:highlight>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Cultura y Deporte con participación de las Comunidades Autónomas</a:t>
                      </a:r>
                      <a:endParaRPr lang="es-ES" sz="900" dirty="0">
                        <a:highlight>
                          <a:srgbClr val="FFFF00"/>
                        </a:highlight>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16.255 M€</a:t>
                      </a:r>
                      <a:endParaRPr lang="es-ES" sz="900" dirty="0">
                        <a:highlight>
                          <a:srgbClr val="FFFF00"/>
                        </a:highlight>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r>
                        <a:rPr lang="es-ES" sz="900" dirty="0">
                          <a:highlight>
                            <a:srgbClr val="FFFF00"/>
                          </a:highlight>
                          <a:latin typeface="Helvetica" panose="020B0604020202020204" pitchFamily="34" charset="0"/>
                          <a:cs typeface="Helvetica" panose="020B0604020202020204" pitchFamily="34" charset="0"/>
                        </a:rPr>
                        <a:t>100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r>
                        <a:rPr lang="es-ES" sz="900" dirty="0">
                          <a:highlight>
                            <a:srgbClr val="FFFF00"/>
                          </a:highlight>
                          <a:latin typeface="Helvetica" panose="020B0604020202020204" pitchFamily="34" charset="0"/>
                          <a:cs typeface="Helvetica" panose="020B0604020202020204" pitchFamily="34" charset="0"/>
                        </a:rPr>
                        <a:t>300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C24,I1</a:t>
                      </a:r>
                    </a:p>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Vertebración e internacionalización del sector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chemeClr val="tx1"/>
                          </a:solidFill>
                          <a:latin typeface="Helvetica" panose="020B0604020202020204" pitchFamily="34" charset="0"/>
                          <a:cs typeface="Helvetica" panose="020B0604020202020204" pitchFamily="34" charset="0"/>
                        </a:rPr>
                        <a:t>Subcontrata</a:t>
                      </a:r>
                    </a:p>
                    <a:p>
                      <a:pPr algn="ctr"/>
                      <a:endParaRPr lang="es-ES" sz="900" dirty="0">
                        <a:solidFill>
                          <a:schemeClr val="tx1"/>
                        </a:solidFill>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Cultura y Deporte con participación de las Comunidades Autónomas</a:t>
                      </a:r>
                      <a:endParaRPr lang="es-ES" sz="900" dirty="0">
                        <a:highlight>
                          <a:srgbClr val="FFFF00"/>
                        </a:highlight>
                        <a:latin typeface="Helvetica" panose="020B0604020202020204" pitchFamily="34" charset="0"/>
                        <a:cs typeface="Helvetica" panose="020B0604020202020204" pitchFamily="34" charset="0"/>
                      </a:endParaRPr>
                    </a:p>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64.960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C24,I2</a:t>
                      </a:r>
                    </a:p>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Medidas de conservación, restauración y puesta en valor del patrimonio cultural español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Cultura y Deporte, Comunidades Autónomas y Entidades locales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66.065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C24,I3</a:t>
                      </a:r>
                    </a:p>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Museo Nacional del Prado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 directo (docente e investigador)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Museo Nacional del Prado y Ministerio de Cultura y Deporte.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21.200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307388655"/>
                  </a:ext>
                </a:extLst>
              </a:tr>
            </a:tbl>
          </a:graphicData>
        </a:graphic>
      </p:graphicFrame>
      <p:sp>
        <p:nvSpPr>
          <p:cNvPr id="12" name="Título 1">
            <a:extLst>
              <a:ext uri="{FF2B5EF4-FFF2-40B4-BE49-F238E27FC236}">
                <a16:creationId xmlns:a16="http://schemas.microsoft.com/office/drawing/2014/main" id="{8E889B78-BB21-4A00-A025-67A1F957172B}"/>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a:t>Componente 24. Revalorización de la Industria Cultural : </a:t>
            </a:r>
            <a:r>
              <a:rPr lang="es-ES" sz="2800" b="1"/>
              <a:t>Descripción general</a:t>
            </a:r>
            <a:endParaRPr lang="es-ES" sz="2800" dirty="0"/>
          </a:p>
        </p:txBody>
      </p:sp>
      <p:grpSp>
        <p:nvGrpSpPr>
          <p:cNvPr id="13" name="Grupo 12">
            <a:extLst>
              <a:ext uri="{FF2B5EF4-FFF2-40B4-BE49-F238E27FC236}">
                <a16:creationId xmlns:a16="http://schemas.microsoft.com/office/drawing/2014/main" id="{714B831E-EF92-4C2D-B49E-F08069A6CD96}"/>
              </a:ext>
            </a:extLst>
          </p:cNvPr>
          <p:cNvGrpSpPr/>
          <p:nvPr/>
        </p:nvGrpSpPr>
        <p:grpSpPr>
          <a:xfrm>
            <a:off x="10397116" y="3116003"/>
            <a:ext cx="1634103" cy="2217719"/>
            <a:chOff x="8691937" y="1474904"/>
            <a:chExt cx="3500063" cy="4237724"/>
          </a:xfrm>
        </p:grpSpPr>
        <p:grpSp>
          <p:nvGrpSpPr>
            <p:cNvPr id="14" name="Grupo 13">
              <a:extLst>
                <a:ext uri="{FF2B5EF4-FFF2-40B4-BE49-F238E27FC236}">
                  <a16:creationId xmlns:a16="http://schemas.microsoft.com/office/drawing/2014/main" id="{D9652A94-5883-457C-8D98-0189C930DE43}"/>
                </a:ext>
              </a:extLst>
            </p:cNvPr>
            <p:cNvGrpSpPr/>
            <p:nvPr/>
          </p:nvGrpSpPr>
          <p:grpSpPr>
            <a:xfrm>
              <a:off x="8691937" y="1474904"/>
              <a:ext cx="3500063" cy="4237724"/>
              <a:chOff x="8691937" y="1474904"/>
              <a:chExt cx="3500063" cy="4237724"/>
            </a:xfrm>
          </p:grpSpPr>
          <p:sp>
            <p:nvSpPr>
              <p:cNvPr id="16" name="Rectángulo 15">
                <a:extLst>
                  <a:ext uri="{FF2B5EF4-FFF2-40B4-BE49-F238E27FC236}">
                    <a16:creationId xmlns:a16="http://schemas.microsoft.com/office/drawing/2014/main" id="{41CB0A9D-2ABE-4E78-9ED1-2F16DD1C59E9}"/>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F117EAE2-1F84-4461-AF86-7C3AA5FE713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65CDFFA5-56B3-436E-AF9F-5499239FBC77}"/>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26652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2192915930"/>
              </p:ext>
            </p:extLst>
          </p:nvPr>
        </p:nvGraphicFramePr>
        <p:xfrm>
          <a:off x="580571" y="1200219"/>
          <a:ext cx="9608458" cy="5017761"/>
        </p:xfrm>
        <a:graphic>
          <a:graphicData uri="http://schemas.openxmlformats.org/drawingml/2006/table">
            <a:tbl>
              <a:tblPr firstRow="1" bandRow="1">
                <a:tableStyleId>{5940675A-B579-460E-94D1-54222C63F5DA}</a:tableStyleId>
              </a:tblPr>
              <a:tblGrid>
                <a:gridCol w="1074058">
                  <a:extLst>
                    <a:ext uri="{9D8B030D-6E8A-4147-A177-3AD203B41FA5}">
                      <a16:colId xmlns:a16="http://schemas.microsoft.com/office/drawing/2014/main" val="3122403018"/>
                    </a:ext>
                  </a:extLst>
                </a:gridCol>
                <a:gridCol w="2148114">
                  <a:extLst>
                    <a:ext uri="{9D8B030D-6E8A-4147-A177-3AD203B41FA5}">
                      <a16:colId xmlns:a16="http://schemas.microsoft.com/office/drawing/2014/main" val="2900321037"/>
                    </a:ext>
                  </a:extLst>
                </a:gridCol>
                <a:gridCol w="1449877">
                  <a:extLst>
                    <a:ext uri="{9D8B030D-6E8A-4147-A177-3AD203B41FA5}">
                      <a16:colId xmlns:a16="http://schemas.microsoft.com/office/drawing/2014/main" val="2191435742"/>
                    </a:ext>
                  </a:extLst>
                </a:gridCol>
                <a:gridCol w="2106123">
                  <a:extLst>
                    <a:ext uri="{9D8B030D-6E8A-4147-A177-3AD203B41FA5}">
                      <a16:colId xmlns:a16="http://schemas.microsoft.com/office/drawing/2014/main" val="4149965267"/>
                    </a:ext>
                  </a:extLst>
                </a:gridCol>
                <a:gridCol w="899886">
                  <a:extLst>
                    <a:ext uri="{9D8B030D-6E8A-4147-A177-3AD203B41FA5}">
                      <a16:colId xmlns:a16="http://schemas.microsoft.com/office/drawing/2014/main" val="2922514191"/>
                    </a:ext>
                  </a:extLst>
                </a:gridCol>
                <a:gridCol w="943428">
                  <a:extLst>
                    <a:ext uri="{9D8B030D-6E8A-4147-A177-3AD203B41FA5}">
                      <a16:colId xmlns:a16="http://schemas.microsoft.com/office/drawing/2014/main" val="617379694"/>
                    </a:ext>
                  </a:extLst>
                </a:gridCol>
                <a:gridCol w="986972">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880107">
                <a:tc>
                  <a:txBody>
                    <a:bodyPr/>
                    <a:lstStyle/>
                    <a:p>
                      <a:pPr algn="ctr"/>
                      <a:r>
                        <a:rPr lang="es-ES" sz="900" dirty="0">
                          <a:latin typeface="Helvetica" panose="020B0604020202020204" pitchFamily="34" charset="0"/>
                          <a:cs typeface="Helvetica" panose="020B0604020202020204" pitchFamily="34" charset="0"/>
                        </a:rPr>
                        <a:t>C24,I3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Museo Nacional Centro de Arte Reina Sofía</a:t>
                      </a:r>
                      <a:endParaRPr lang="es-ES" sz="900" dirty="0">
                        <a:highlight>
                          <a:srgbClr val="FFFF00"/>
                        </a:highlight>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 directo (docente e investigador)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Museo Nacional Centro de Arte Reina Sofía y Ministerio de Cultura y Deporte</a:t>
                      </a:r>
                      <a:endParaRPr lang="es-ES" sz="900" dirty="0">
                        <a:highlight>
                          <a:srgbClr val="FFFF00"/>
                        </a:highlight>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12.591 M€</a:t>
                      </a:r>
                      <a:endParaRPr lang="es-ES" sz="900" dirty="0">
                        <a:highlight>
                          <a:srgbClr val="FFFF00"/>
                        </a:highlight>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r>
                        <a:rPr lang="es-ES" sz="900" dirty="0">
                          <a:highlight>
                            <a:srgbClr val="FFFF00"/>
                          </a:highlight>
                          <a:latin typeface="Helvetica" panose="020B0604020202020204" pitchFamily="34" charset="0"/>
                          <a:cs typeface="Helvetica" panose="020B0604020202020204" pitchFamily="34" charset="0"/>
                        </a:rPr>
                        <a:t>100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r>
                        <a:rPr lang="es-ES" sz="900" dirty="0">
                          <a:highlight>
                            <a:srgbClr val="FFFF00"/>
                          </a:highlight>
                          <a:latin typeface="Helvetica" panose="020B0604020202020204" pitchFamily="34" charset="0"/>
                          <a:cs typeface="Helvetica" panose="020B0604020202020204" pitchFamily="34" charset="0"/>
                        </a:rPr>
                        <a:t>300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880107">
                <a:tc>
                  <a:txBody>
                    <a:bodyPr/>
                    <a:lstStyle/>
                    <a:p>
                      <a:pPr algn="ctr"/>
                      <a:r>
                        <a:rPr lang="es-ES" sz="900" dirty="0">
                          <a:latin typeface="Helvetica" panose="020B0604020202020204" pitchFamily="34" charset="0"/>
                          <a:cs typeface="Helvetica" panose="020B0604020202020204" pitchFamily="34" charset="0"/>
                        </a:rPr>
                        <a:t>C24,I3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Biblioteca Nacional de España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 directo (docente e investigador)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Biblioteca Nacional de España y Ministerio de Cultura y Deporte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7.400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C24,I3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Plan de acceso digital al patrimonio bibliográfico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 directo (docente e investigador)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Museo Nacional del Prado, Museo Nacional Centro de Arte Reina Sofía, Biblioteca Nacional de España y Ministerio de Cultura y Deporte.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3.000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r h="4572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C24,I3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Digitalización, ampliación de la capacidad e interoperabilidad de sistemas de archivos de todo tipo, inventarios y registros del patrimonio histórico, incluido el audiovisual.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 directo (docente e </a:t>
                      </a:r>
                      <a:r>
                        <a:rPr kumimoji="0" lang="es-ES" sz="9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investigador)</a:t>
                      </a:r>
                      <a:endPar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Museo Nacional del Prado, Museo Nacional Centro de Arte Reina Sofía, Biblioteca Nacional de España y Ministerio de Cultura y Deporte.</a:t>
                      </a:r>
                    </a:p>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17.869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307388655"/>
                  </a:ext>
                </a:extLst>
              </a:tr>
              <a:tr h="73436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C24,I3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Medidas para la modernización de las herramientas de gestión pública y puesta en marcha de un sistema integral de digitalización y catalogación de documentación recursos, bienes, estructuras e infraestructuras del INAEM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dirty="0" err="1">
                          <a:ln>
                            <a:noFill/>
                          </a:ln>
                          <a:solidFill>
                            <a:prstClr val="black"/>
                          </a:solidFill>
                          <a:effectLst/>
                          <a:uLnTx/>
                          <a:uFillTx/>
                          <a:latin typeface="Helvetica" panose="020B0604020202020204" pitchFamily="34" charset="0"/>
                          <a:ea typeface="+mn-ea"/>
                          <a:cs typeface="Helvetica" panose="020B0604020202020204" pitchFamily="34" charset="0"/>
                        </a:rPr>
                        <a:t>Licitación</a:t>
                      </a:r>
                      <a:endParaRPr kumimoji="0" lang="pt-BR"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Cultura y Deporte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11.000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372243099"/>
                  </a:ext>
                </a:extLst>
              </a:tr>
            </a:tbl>
          </a:graphicData>
        </a:graphic>
      </p:graphicFrame>
      <p:sp>
        <p:nvSpPr>
          <p:cNvPr id="12" name="Título 1">
            <a:extLst>
              <a:ext uri="{FF2B5EF4-FFF2-40B4-BE49-F238E27FC236}">
                <a16:creationId xmlns:a16="http://schemas.microsoft.com/office/drawing/2014/main" id="{8E889B78-BB21-4A00-A025-67A1F957172B}"/>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a:t>Componente 24. Revalorización de la Industria Cultural : </a:t>
            </a:r>
            <a:r>
              <a:rPr lang="es-ES" sz="2800" b="1"/>
              <a:t>Descripción general</a:t>
            </a:r>
            <a:endParaRPr lang="es-ES" sz="2800" dirty="0"/>
          </a:p>
        </p:txBody>
      </p:sp>
      <p:grpSp>
        <p:nvGrpSpPr>
          <p:cNvPr id="10" name="Grupo 9">
            <a:extLst>
              <a:ext uri="{FF2B5EF4-FFF2-40B4-BE49-F238E27FC236}">
                <a16:creationId xmlns:a16="http://schemas.microsoft.com/office/drawing/2014/main" id="{C1A9A4CD-D5A2-45EF-8A4D-A6D92A5A30C3}"/>
              </a:ext>
            </a:extLst>
          </p:cNvPr>
          <p:cNvGrpSpPr/>
          <p:nvPr/>
        </p:nvGrpSpPr>
        <p:grpSpPr>
          <a:xfrm>
            <a:off x="10397116" y="3116003"/>
            <a:ext cx="1634103" cy="2217719"/>
            <a:chOff x="8691937" y="1474904"/>
            <a:chExt cx="3500063" cy="4237724"/>
          </a:xfrm>
        </p:grpSpPr>
        <p:grpSp>
          <p:nvGrpSpPr>
            <p:cNvPr id="11" name="Grupo 10">
              <a:extLst>
                <a:ext uri="{FF2B5EF4-FFF2-40B4-BE49-F238E27FC236}">
                  <a16:creationId xmlns:a16="http://schemas.microsoft.com/office/drawing/2014/main" id="{BC5AAA1E-0F1B-497F-976B-5A3280E66626}"/>
                </a:ext>
              </a:extLst>
            </p:cNvPr>
            <p:cNvGrpSpPr/>
            <p:nvPr/>
          </p:nvGrpSpPr>
          <p:grpSpPr>
            <a:xfrm>
              <a:off x="8691937" y="1474904"/>
              <a:ext cx="3500063" cy="4237724"/>
              <a:chOff x="8691937" y="1474904"/>
              <a:chExt cx="3500063" cy="4237724"/>
            </a:xfrm>
          </p:grpSpPr>
          <p:sp>
            <p:nvSpPr>
              <p:cNvPr id="19" name="Rectángulo 18">
                <a:extLst>
                  <a:ext uri="{FF2B5EF4-FFF2-40B4-BE49-F238E27FC236}">
                    <a16:creationId xmlns:a16="http://schemas.microsoft.com/office/drawing/2014/main" id="{84409A33-B86A-4B59-B11C-70772B905C2B}"/>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464BCB23-A24B-4386-B572-7DD0E59FBC1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8" name="Imagen 17">
              <a:extLst>
                <a:ext uri="{FF2B5EF4-FFF2-40B4-BE49-F238E27FC236}">
                  <a16:creationId xmlns:a16="http://schemas.microsoft.com/office/drawing/2014/main" id="{31C4565E-6A02-4BEE-8155-2E3EC2A9176F}"/>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239767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400" dirty="0">
                <a:solidFill>
                  <a:srgbClr val="BA514C"/>
                </a:solidFill>
              </a:rPr>
              <a:t>Digitalización de los sistemas de gestión de la Propiedad Intelectual</a:t>
            </a:r>
            <a:endParaRPr lang="en-US" sz="1400" dirty="0">
              <a:solidFill>
                <a:srgbClr val="BA514C"/>
              </a:solidFill>
            </a:endParaRPr>
          </a:p>
          <a:p>
            <a:pPr algn="just">
              <a:lnSpc>
                <a:spcPct val="110000"/>
              </a:lnSpc>
              <a:spcBef>
                <a:spcPts val="1200"/>
              </a:spcBef>
              <a:buFont typeface="Arial" panose="020B0604020202020204" pitchFamily="34" charset="0"/>
              <a:buChar char="•"/>
            </a:pPr>
            <a:r>
              <a:rPr lang="es-ES" sz="1400" b="1" dirty="0">
                <a:solidFill>
                  <a:srgbClr val="343536"/>
                </a:solidFill>
              </a:rPr>
              <a:t>Apoyo a los proyectos de digitalización de los operadores de gestión de derechos de propiedad intelectual</a:t>
            </a:r>
            <a:r>
              <a:rPr lang="es-ES" sz="1400" dirty="0">
                <a:solidFill>
                  <a:srgbClr val="343536"/>
                </a:solidFill>
              </a:rPr>
              <a:t>. Para ello se propone </a:t>
            </a:r>
            <a:r>
              <a:rPr lang="es-ES" sz="1400" b="1" dirty="0">
                <a:solidFill>
                  <a:srgbClr val="343536"/>
                </a:solidFill>
              </a:rPr>
              <a:t>una línea de ayudas que cofinancie estos procesos de digitalización </a:t>
            </a:r>
            <a:r>
              <a:rPr lang="es-ES" sz="1400" dirty="0">
                <a:solidFill>
                  <a:srgbClr val="343536"/>
                </a:solidFill>
              </a:rPr>
              <a:t>para lograr una rápida adaptación de las entidades de gestión al entorno digital y (</a:t>
            </a:r>
            <a:r>
              <a:rPr lang="es-ES" sz="1400" dirty="0" err="1">
                <a:solidFill>
                  <a:srgbClr val="343536"/>
                </a:solidFill>
              </a:rPr>
              <a:t>ii</a:t>
            </a:r>
            <a:r>
              <a:rPr lang="es-ES" sz="1400" dirty="0">
                <a:solidFill>
                  <a:srgbClr val="343536"/>
                </a:solidFill>
              </a:rPr>
              <a:t>) Transformación digital de las unidades administrativas con competencias en materia de propiedad intelectual. Asimismo, los agentes públicos requieren de nuevas herramientas digitales que acompañen los diferentes procesos intervinientes como el registro de las obras o los procedimientos de salvaguarda de los derechos de autores y titulares. </a:t>
            </a:r>
          </a:p>
          <a:p>
            <a:pPr algn="just">
              <a:lnSpc>
                <a:spcPct val="110000"/>
              </a:lnSpc>
              <a:spcBef>
                <a:spcPts val="1200"/>
              </a:spcBef>
              <a:buFont typeface="Arial" panose="020B0604020202020204" pitchFamily="34" charset="0"/>
              <a:buChar char="•"/>
            </a:pPr>
            <a:r>
              <a:rPr lang="es-ES" sz="1400" b="1" dirty="0">
                <a:solidFill>
                  <a:srgbClr val="343536"/>
                </a:solidFill>
              </a:rPr>
              <a:t>Convocatoria dirigida a Personas físicas y jurídicas, públicas y privadas pertenecientes o vinculadas con las Industrias Culturales y Creativas</a:t>
            </a:r>
            <a:r>
              <a:rPr lang="es-ES" sz="1400" dirty="0">
                <a:solidFill>
                  <a:srgbClr val="343536"/>
                </a:solidFill>
              </a:rPr>
              <a:t>, en casos específicos del sector del libro y del arte contemporáneo, y las </a:t>
            </a:r>
            <a:r>
              <a:rPr lang="es-ES" sz="1400" b="1" dirty="0">
                <a:solidFill>
                  <a:srgbClr val="343536"/>
                </a:solidFill>
              </a:rPr>
              <a:t>entidades de gestión de derechos de propiedad intelectual y los espacios escénicos y musicales.</a:t>
            </a: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0" y="4125229"/>
            <a:ext cx="11299347" cy="214749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0000"/>
              </a:lnSpc>
              <a:spcBef>
                <a:spcPts val="1200"/>
              </a:spcBef>
              <a:buFont typeface="Arial" panose="020B0604020202020204" pitchFamily="34" charset="0"/>
              <a:buChar char="•"/>
            </a:pPr>
            <a:r>
              <a:rPr lang="es-ES" sz="1400" dirty="0">
                <a:solidFill>
                  <a:srgbClr val="343536"/>
                </a:solidFill>
              </a:rPr>
              <a:t>Ministerio de Cultura y Deporte con participación de las Comunidades Autónomas.</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b="1" dirty="0">
                <a:solidFill>
                  <a:srgbClr val="343536"/>
                </a:solidFill>
              </a:rPr>
              <a:t>Ayudas </a:t>
            </a:r>
            <a:r>
              <a:rPr lang="es-ES" sz="1400" dirty="0">
                <a:solidFill>
                  <a:srgbClr val="343536"/>
                </a:solidFill>
              </a:rPr>
              <a:t>(Internacionalización sector del arte, Operadores de gestión de derechos de propiedad intelectual, Fomento y digitalización del sector del libro, Traducción de obras, entre otras).</a:t>
            </a:r>
          </a:p>
          <a:p>
            <a:pPr lvl="1" algn="just">
              <a:lnSpc>
                <a:spcPct val="110000"/>
              </a:lnSpc>
              <a:spcBef>
                <a:spcPts val="1200"/>
              </a:spcBef>
              <a:buFont typeface="Arial" panose="020B0604020202020204" pitchFamily="34" charset="0"/>
              <a:buChar char="•"/>
            </a:pPr>
            <a:r>
              <a:rPr lang="es-ES" sz="1400" b="1" dirty="0">
                <a:solidFill>
                  <a:srgbClr val="343536"/>
                </a:solidFill>
              </a:rPr>
              <a:t>Colaboración público-privada con la Federación de Cámaras del Libro de España (FEDECALI).</a:t>
            </a: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9" name="Grupo 18">
            <a:extLst>
              <a:ext uri="{FF2B5EF4-FFF2-40B4-BE49-F238E27FC236}">
                <a16:creationId xmlns:a16="http://schemas.microsoft.com/office/drawing/2014/main" id="{47D6998C-0D60-43A1-AF48-AB077CA93128}"/>
              </a:ext>
            </a:extLst>
          </p:cNvPr>
          <p:cNvGrpSpPr/>
          <p:nvPr/>
        </p:nvGrpSpPr>
        <p:grpSpPr>
          <a:xfrm>
            <a:off x="10072002" y="1566709"/>
            <a:ext cx="1588715" cy="2147495"/>
            <a:chOff x="8691937" y="1474904"/>
            <a:chExt cx="3500063" cy="4237724"/>
          </a:xfrm>
        </p:grpSpPr>
        <p:grpSp>
          <p:nvGrpSpPr>
            <p:cNvPr id="20" name="Grupo 19">
              <a:extLst>
                <a:ext uri="{FF2B5EF4-FFF2-40B4-BE49-F238E27FC236}">
                  <a16:creationId xmlns:a16="http://schemas.microsoft.com/office/drawing/2014/main" id="{5B341373-9601-4736-842C-C9B246C24DA8}"/>
                </a:ext>
              </a:extLst>
            </p:cNvPr>
            <p:cNvGrpSpPr/>
            <p:nvPr/>
          </p:nvGrpSpPr>
          <p:grpSpPr>
            <a:xfrm>
              <a:off x="8691937" y="1474904"/>
              <a:ext cx="3500063" cy="4237724"/>
              <a:chOff x="8691937" y="1474904"/>
              <a:chExt cx="3500063" cy="4237724"/>
            </a:xfrm>
          </p:grpSpPr>
          <p:sp>
            <p:nvSpPr>
              <p:cNvPr id="22" name="Rectángulo 21">
                <a:extLst>
                  <a:ext uri="{FF2B5EF4-FFF2-40B4-BE49-F238E27FC236}">
                    <a16:creationId xmlns:a16="http://schemas.microsoft.com/office/drawing/2014/main" id="{8F17E638-A259-4473-B257-1FAAAC70B91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A25AABE-C9EE-4687-ABD9-6B526D4C173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1" name="Imagen 20">
              <a:extLst>
                <a:ext uri="{FF2B5EF4-FFF2-40B4-BE49-F238E27FC236}">
                  <a16:creationId xmlns:a16="http://schemas.microsoft.com/office/drawing/2014/main" id="{597C1D8F-024C-4429-A470-C18849505750}"/>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114685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Digitalización de los sistemas de gestión de la Propiedad Intelectual</a:t>
            </a:r>
            <a:endParaRPr lang="es-ES" sz="1400" dirty="0">
              <a:solidFill>
                <a:srgbClr val="343536"/>
              </a:solidFill>
            </a:endParaRPr>
          </a:p>
          <a:p>
            <a:pPr lvl="1" algn="just">
              <a:lnSpc>
                <a:spcPct val="110000"/>
              </a:lnSpc>
              <a:spcBef>
                <a:spcPts val="1200"/>
              </a:spcBef>
              <a:buFont typeface="Arial" panose="020B0604020202020204" pitchFamily="34" charset="0"/>
              <a:buChar char="•"/>
            </a:pPr>
            <a:r>
              <a:rPr lang="es-ES" sz="1400" b="1" dirty="0">
                <a:solidFill>
                  <a:srgbClr val="343536"/>
                </a:solidFill>
              </a:rPr>
              <a:t>Convenio CCAA-transferencia para ayudas </a:t>
            </a:r>
            <a:r>
              <a:rPr lang="es-ES" sz="1400" dirty="0">
                <a:solidFill>
                  <a:srgbClr val="343536"/>
                </a:solidFill>
              </a:rPr>
              <a:t>(Apoyo a aceleradoras, incubadoras y viveros empresariales para el impulso de proyectos culturales).</a:t>
            </a:r>
          </a:p>
          <a:p>
            <a:pPr lvl="1" algn="just">
              <a:lnSpc>
                <a:spcPct val="110000"/>
              </a:lnSpc>
              <a:spcBef>
                <a:spcPts val="1200"/>
              </a:spcBef>
              <a:buFont typeface="Arial" panose="020B0604020202020204" pitchFamily="34" charset="0"/>
              <a:buChar char="•"/>
            </a:pPr>
            <a:r>
              <a:rPr lang="es-ES" sz="1400" b="1" dirty="0">
                <a:solidFill>
                  <a:srgbClr val="343536"/>
                </a:solidFill>
              </a:rPr>
              <a:t>Convenio con Acción Cultural Española, AC/E -Sociedad Estatal de Acción Cultural, S.A para la formación de agentes culturales.</a:t>
            </a:r>
          </a:p>
          <a:p>
            <a:pPr lvl="1" algn="just">
              <a:lnSpc>
                <a:spcPct val="110000"/>
              </a:lnSpc>
              <a:spcBef>
                <a:spcPts val="1200"/>
              </a:spcBef>
              <a:buFont typeface="Arial" panose="020B0604020202020204" pitchFamily="34" charset="0"/>
              <a:buChar char="•"/>
            </a:pPr>
            <a:r>
              <a:rPr lang="es-ES" sz="1400" b="1" dirty="0">
                <a:solidFill>
                  <a:srgbClr val="343536"/>
                </a:solidFill>
              </a:rPr>
              <a:t>Convenios con agentes institucionales </a:t>
            </a:r>
            <a:r>
              <a:rPr lang="es-ES" sz="1400" dirty="0">
                <a:solidFill>
                  <a:srgbClr val="343536"/>
                </a:solidFill>
              </a:rPr>
              <a:t>para el asesoramiento y fomento de programas de internacionalización de las producciones escénicas y musicales.</a:t>
            </a:r>
          </a:p>
          <a:p>
            <a:pPr lvl="1" algn="just">
              <a:lnSpc>
                <a:spcPct val="110000"/>
              </a:lnSpc>
              <a:spcBef>
                <a:spcPts val="1200"/>
              </a:spcBef>
              <a:buFont typeface="Arial" panose="020B0604020202020204" pitchFamily="34" charset="0"/>
              <a:buChar char="•"/>
            </a:pPr>
            <a:r>
              <a:rPr lang="es-ES" sz="1400" b="1" dirty="0">
                <a:solidFill>
                  <a:srgbClr val="343536"/>
                </a:solidFill>
              </a:rPr>
              <a:t>Creación web.</a:t>
            </a:r>
          </a:p>
          <a:p>
            <a:pPr lvl="1" algn="just">
              <a:lnSpc>
                <a:spcPct val="110000"/>
              </a:lnSpc>
              <a:spcBef>
                <a:spcPts val="1200"/>
              </a:spcBef>
              <a:buFont typeface="Arial" panose="020B0604020202020204" pitchFamily="34" charset="0"/>
              <a:buChar char="•"/>
            </a:pPr>
            <a:r>
              <a:rPr lang="es-ES" sz="1400" b="1" dirty="0">
                <a:solidFill>
                  <a:srgbClr val="343536"/>
                </a:solidFill>
              </a:rPr>
              <a:t>Instrumentos de digitalización de las unidades administrativas en materia de Propiedad Intelectual.</a:t>
            </a:r>
          </a:p>
          <a:p>
            <a:pPr lvl="1" algn="just">
              <a:lnSpc>
                <a:spcPct val="110000"/>
              </a:lnSpc>
              <a:spcBef>
                <a:spcPts val="1200"/>
              </a:spcBef>
              <a:buFont typeface="Arial" panose="020B0604020202020204" pitchFamily="34" charset="0"/>
              <a:buChar char="•"/>
            </a:pPr>
            <a:r>
              <a:rPr lang="es-ES" sz="1400" b="1" dirty="0">
                <a:solidFill>
                  <a:srgbClr val="343536"/>
                </a:solidFill>
              </a:rPr>
              <a:t>Programa de formación especializada en oficios técnicos y gestión cultural.</a:t>
            </a:r>
          </a:p>
          <a:p>
            <a:pPr marL="228594" lvl="1" algn="just">
              <a:lnSpc>
                <a:spcPct val="110000"/>
              </a:lnSpc>
              <a:spcBef>
                <a:spcPts val="1200"/>
              </a:spcBef>
              <a:buFont typeface="Arial" panose="020B0604020202020204" pitchFamily="34" charset="0"/>
              <a:buChar char="•"/>
            </a:pPr>
            <a:r>
              <a:rPr lang="es-ES" sz="1400" dirty="0">
                <a:solidFill>
                  <a:srgbClr val="343536"/>
                </a:solidFill>
              </a:rPr>
              <a:t>Tamaño y naturaleza de la inversión: </a:t>
            </a:r>
            <a:r>
              <a:rPr lang="es-ES" sz="1400" b="1" dirty="0">
                <a:solidFill>
                  <a:srgbClr val="343536"/>
                </a:solidFill>
              </a:rPr>
              <a:t>16.255.000 €.</a:t>
            </a:r>
          </a:p>
          <a:p>
            <a:pPr marL="228594" lvl="1" algn="just">
              <a:lnSpc>
                <a:spcPct val="110000"/>
              </a:lnSpc>
              <a:spcBef>
                <a:spcPts val="1200"/>
              </a:spcBef>
              <a:buFont typeface="Arial" panose="020B0604020202020204" pitchFamily="34" charset="0"/>
              <a:buChar char="•"/>
            </a:pPr>
            <a:r>
              <a:rPr lang="es-ES" sz="1400" dirty="0">
                <a:solidFill>
                  <a:srgbClr val="343536"/>
                </a:solidFill>
              </a:rPr>
              <a:t>Calendario de implementación de la inversión: </a:t>
            </a:r>
            <a:r>
              <a:rPr lang="es-ES" sz="1400" b="1" dirty="0">
                <a:solidFill>
                  <a:srgbClr val="343536"/>
                </a:solidFill>
              </a:rPr>
              <a:t>2021-2023.</a:t>
            </a:r>
          </a:p>
          <a:p>
            <a:pPr marL="228594" lvl="1" algn="just">
              <a:lnSpc>
                <a:spcPct val="110000"/>
              </a:lnSpc>
              <a:spcBef>
                <a:spcPts val="1200"/>
              </a:spcBef>
              <a:buFont typeface="Arial" panose="020B0604020202020204" pitchFamily="34" charset="0"/>
              <a:buChar char="•"/>
            </a:pPr>
            <a:r>
              <a:rPr lang="es-ES" sz="1400" b="1" dirty="0">
                <a:solidFill>
                  <a:srgbClr val="343536"/>
                </a:solidFill>
              </a:rPr>
              <a:t>Se trata de ayudas en concurrencia competitiva, en las que se financian más o menos el 80% del coste de las actuaciones. Los beneficiarios deberían aportar 20.982.000 de euros.</a:t>
            </a:r>
          </a:p>
          <a:p>
            <a:pPr lvl="1">
              <a:lnSpc>
                <a:spcPct val="110000"/>
              </a:lnSpc>
              <a:spcBef>
                <a:spcPts val="1200"/>
              </a:spcBef>
              <a:buFont typeface="Arial" panose="020B0604020202020204" pitchFamily="34" charset="0"/>
              <a:buChar char="•"/>
            </a:pPr>
            <a:endParaRPr lang="es-ES" sz="1400" b="1" dirty="0">
              <a:solidFill>
                <a:srgbClr val="343536"/>
              </a:solidFill>
            </a:endParaRPr>
          </a:p>
        </p:txBody>
      </p:sp>
      <p:sp>
        <p:nvSpPr>
          <p:cNvPr id="12" name="Título 1">
            <a:extLst>
              <a:ext uri="{FF2B5EF4-FFF2-40B4-BE49-F238E27FC236}">
                <a16:creationId xmlns:a16="http://schemas.microsoft.com/office/drawing/2014/main" id="{76271461-020D-4465-B52A-83C864C19CE7}"/>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24. Revalorización de la Industria Cultural : </a:t>
            </a:r>
            <a:r>
              <a:rPr lang="es-ES" sz="2800" b="1" dirty="0"/>
              <a:t>Detalle de cada inversión</a:t>
            </a:r>
            <a:endParaRPr lang="es-ES" sz="2800" dirty="0"/>
          </a:p>
        </p:txBody>
      </p:sp>
      <p:grpSp>
        <p:nvGrpSpPr>
          <p:cNvPr id="19" name="Grupo 18">
            <a:extLst>
              <a:ext uri="{FF2B5EF4-FFF2-40B4-BE49-F238E27FC236}">
                <a16:creationId xmlns:a16="http://schemas.microsoft.com/office/drawing/2014/main" id="{47D6998C-0D60-43A1-AF48-AB077CA93128}"/>
              </a:ext>
            </a:extLst>
          </p:cNvPr>
          <p:cNvGrpSpPr/>
          <p:nvPr/>
        </p:nvGrpSpPr>
        <p:grpSpPr>
          <a:xfrm>
            <a:off x="10072002" y="1566709"/>
            <a:ext cx="1588715" cy="2147495"/>
            <a:chOff x="8691937" y="1474904"/>
            <a:chExt cx="3500063" cy="4237724"/>
          </a:xfrm>
        </p:grpSpPr>
        <p:grpSp>
          <p:nvGrpSpPr>
            <p:cNvPr id="20" name="Grupo 19">
              <a:extLst>
                <a:ext uri="{FF2B5EF4-FFF2-40B4-BE49-F238E27FC236}">
                  <a16:creationId xmlns:a16="http://schemas.microsoft.com/office/drawing/2014/main" id="{5B341373-9601-4736-842C-C9B246C24DA8}"/>
                </a:ext>
              </a:extLst>
            </p:cNvPr>
            <p:cNvGrpSpPr/>
            <p:nvPr/>
          </p:nvGrpSpPr>
          <p:grpSpPr>
            <a:xfrm>
              <a:off x="8691937" y="1474904"/>
              <a:ext cx="3500063" cy="4237724"/>
              <a:chOff x="8691937" y="1474904"/>
              <a:chExt cx="3500063" cy="4237724"/>
            </a:xfrm>
          </p:grpSpPr>
          <p:sp>
            <p:nvSpPr>
              <p:cNvPr id="22" name="Rectángulo 21">
                <a:extLst>
                  <a:ext uri="{FF2B5EF4-FFF2-40B4-BE49-F238E27FC236}">
                    <a16:creationId xmlns:a16="http://schemas.microsoft.com/office/drawing/2014/main" id="{8F17E638-A259-4473-B257-1FAAAC70B917}"/>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6A25AABE-C9EE-4687-ABD9-6B526D4C173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1" name="Imagen 20">
              <a:extLst>
                <a:ext uri="{FF2B5EF4-FFF2-40B4-BE49-F238E27FC236}">
                  <a16:creationId xmlns:a16="http://schemas.microsoft.com/office/drawing/2014/main" id="{597C1D8F-024C-4429-A470-C18849505750}"/>
                </a:ext>
              </a:extLst>
            </p:cNvPr>
            <p:cNvPicPr>
              <a:picLocks noChangeAspect="1"/>
            </p:cNvPicPr>
            <p:nvPr/>
          </p:nvPicPr>
          <p:blipFill>
            <a:blip r:embed="rId2"/>
            <a:stretch>
              <a:fillRect/>
            </a:stretch>
          </p:blipFill>
          <p:spPr>
            <a:xfrm>
              <a:off x="8995847" y="2098507"/>
              <a:ext cx="2538484" cy="2839252"/>
            </a:xfrm>
            <a:prstGeom prst="rect">
              <a:avLst/>
            </a:prstGeom>
          </p:spPr>
        </p:pic>
      </p:grpSp>
    </p:spTree>
    <p:extLst>
      <p:ext uri="{BB962C8B-B14F-4D97-AF65-F5344CB8AC3E}">
        <p14:creationId xmlns:p14="http://schemas.microsoft.com/office/powerpoint/2010/main" val="3459405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22115C-551D-4278-9638-02686FC51B14}"/>
</file>

<file path=customXml/itemProps2.xml><?xml version="1.0" encoding="utf-8"?>
<ds:datastoreItem xmlns:ds="http://schemas.openxmlformats.org/officeDocument/2006/customXml" ds:itemID="{395B0E1A-02C2-4219-B47B-E44E1B2DB769}">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d211e658-d9e6-4b34-ac83-73c84aaabe28"/>
    <ds:schemaRef ds:uri="http://schemas.microsoft.com/office/2006/metadata/properties"/>
  </ds:schemaRefs>
</ds:datastoreItem>
</file>

<file path=customXml/itemProps3.xml><?xml version="1.0" encoding="utf-8"?>
<ds:datastoreItem xmlns:ds="http://schemas.openxmlformats.org/officeDocument/2006/customXml" ds:itemID="{D2455DCC-1916-4B5A-B868-5CCF6D9F3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3341</TotalTime>
  <Words>3506</Words>
  <Application>Microsoft Office PowerPoint</Application>
  <PresentationFormat>Panorámica</PresentationFormat>
  <Paragraphs>388</Paragraphs>
  <Slides>20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Helvetica</vt:lpstr>
      <vt:lpstr>Times New Roman</vt:lpstr>
      <vt:lpstr>Oxygen Bold</vt:lpstr>
      <vt:lpstr>Calibri</vt:lpstr>
      <vt:lpstr>Verdana</vt:lpstr>
      <vt:lpstr>Arial</vt:lpstr>
      <vt:lpstr>Trebuchet MS</vt:lpstr>
      <vt:lpstr>Courier New</vt:lpstr>
      <vt:lpstr>Calibri Light</vt:lpstr>
      <vt:lpstr>Office Theme</vt:lpstr>
      <vt:lpstr>Presentación de PowerPoint</vt:lpstr>
      <vt:lpstr>Presentación de PowerPoint</vt:lpstr>
      <vt:lpstr>Presentación de PowerPoint</vt:lpstr>
      <vt:lpstr>COMPONENTE 24. REVALORIZACIÓN DE LA INDUSTRIA CULTURAL </vt:lpstr>
      <vt:lpstr>Componente 24. Revalorización de la Industria Cultural : Descripción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Fernando Pinilla</cp:lastModifiedBy>
  <cp:revision>215</cp:revision>
  <cp:lastPrinted>2019-04-04T11:41:41Z</cp:lastPrinted>
  <dcterms:created xsi:type="dcterms:W3CDTF">2019-03-12T21:39:03Z</dcterms:created>
  <dcterms:modified xsi:type="dcterms:W3CDTF">2021-09-25T09:15:23Z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